
<file path=[Content_Types].xml><?xml version="1.0" encoding="utf-8"?>
<Types xmlns="http://schemas.openxmlformats.org/package/2006/content-types">
  <Override PartName="/ppt/slideLayouts/slideLayout39.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1" r:id="rId1"/>
    <p:sldMasterId id="2147483816" r:id="rId2"/>
  </p:sldMasterIdLst>
  <p:notesMasterIdLst>
    <p:notesMasterId r:id="rId30"/>
  </p:notesMasterIdLst>
  <p:sldIdLst>
    <p:sldId id="287" r:id="rId3"/>
    <p:sldId id="256" r:id="rId4"/>
    <p:sldId id="288" r:id="rId5"/>
    <p:sldId id="257" r:id="rId6"/>
    <p:sldId id="259" r:id="rId7"/>
    <p:sldId id="260" r:id="rId8"/>
    <p:sldId id="261" r:id="rId9"/>
    <p:sldId id="262" r:id="rId10"/>
    <p:sldId id="264" r:id="rId11"/>
    <p:sldId id="263" r:id="rId12"/>
    <p:sldId id="265" r:id="rId13"/>
    <p:sldId id="266" r:id="rId14"/>
    <p:sldId id="285" r:id="rId15"/>
    <p:sldId id="267" r:id="rId16"/>
    <p:sldId id="268" r:id="rId17"/>
    <p:sldId id="269" r:id="rId18"/>
    <p:sldId id="270" r:id="rId19"/>
    <p:sldId id="281" r:id="rId20"/>
    <p:sldId id="271" r:id="rId21"/>
    <p:sldId id="279" r:id="rId22"/>
    <p:sldId id="286" r:id="rId23"/>
    <p:sldId id="280" r:id="rId24"/>
    <p:sldId id="273" r:id="rId25"/>
    <p:sldId id="274" r:id="rId26"/>
    <p:sldId id="276" r:id="rId27"/>
    <p:sldId id="289" r:id="rId28"/>
    <p:sldId id="290"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690" autoAdjust="0"/>
    <p:restoredTop sz="62903" autoAdjust="0"/>
  </p:normalViewPr>
  <p:slideViewPr>
    <p:cSldViewPr snapToGrid="0">
      <p:cViewPr>
        <p:scale>
          <a:sx n="70" d="100"/>
          <a:sy n="70" d="100"/>
        </p:scale>
        <p:origin x="138" y="594"/>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5E2330-E97E-4A23-9B76-49B373318D9E}" type="doc">
      <dgm:prSet loTypeId="urn:microsoft.com/office/officeart/2005/8/layout/lProcess3" loCatId="process" qsTypeId="urn:microsoft.com/office/officeart/2005/8/quickstyle/simple1" qsCatId="simple" csTypeId="urn:microsoft.com/office/officeart/2005/8/colors/colorful5" csCatId="colorful" phldr="1"/>
      <dgm:spPr/>
      <dgm:t>
        <a:bodyPr/>
        <a:lstStyle/>
        <a:p>
          <a:endParaRPr lang="en-US"/>
        </a:p>
      </dgm:t>
    </dgm:pt>
    <dgm:pt modelId="{F601121D-A710-4BB4-9E98-65E7ECFF4D3A}">
      <dgm:prSet phldrT="[Text]"/>
      <dgm:spPr/>
      <dgm:t>
        <a:bodyPr/>
        <a:lstStyle/>
        <a:p>
          <a:r>
            <a:rPr lang="en-US" dirty="0" smtClean="0">
              <a:latin typeface="+mj-lt"/>
            </a:rPr>
            <a:t>Limitations and shortcomings</a:t>
          </a:r>
        </a:p>
      </dgm:t>
    </dgm:pt>
    <dgm:pt modelId="{5C13FDAD-C536-4B79-883C-ECD313662881}" type="parTrans" cxnId="{61DDD61D-36F5-4D7A-ADA5-6D2E573B063F}">
      <dgm:prSet/>
      <dgm:spPr/>
      <dgm:t>
        <a:bodyPr/>
        <a:lstStyle/>
        <a:p>
          <a:endParaRPr lang="en-US"/>
        </a:p>
      </dgm:t>
    </dgm:pt>
    <dgm:pt modelId="{FDE94B82-F0FC-4956-96DC-B0C4FF8DBA63}" type="sibTrans" cxnId="{61DDD61D-36F5-4D7A-ADA5-6D2E573B063F}">
      <dgm:prSet/>
      <dgm:spPr/>
      <dgm:t>
        <a:bodyPr/>
        <a:lstStyle/>
        <a:p>
          <a:endParaRPr lang="en-US"/>
        </a:p>
      </dgm:t>
    </dgm:pt>
    <dgm:pt modelId="{4732B73B-5965-4BCB-AA30-3B917552BB2E}">
      <dgm:prSet phldrT="[Text]"/>
      <dgm:spPr/>
      <dgm:t>
        <a:bodyPr/>
        <a:lstStyle/>
        <a:p>
          <a:r>
            <a:rPr lang="en-US" b="1" smtClean="0">
              <a:latin typeface="+mj-lt"/>
            </a:rPr>
            <a:t>Strengths</a:t>
          </a:r>
          <a:endParaRPr lang="en-US" b="1" dirty="0">
            <a:latin typeface="+mj-lt"/>
          </a:endParaRPr>
        </a:p>
      </dgm:t>
    </dgm:pt>
    <dgm:pt modelId="{9EBA97C6-D1EA-435C-9D75-E903044A33E0}" type="parTrans" cxnId="{F73D5C6D-AA33-43D6-83BD-5193D26BA3A5}">
      <dgm:prSet/>
      <dgm:spPr/>
      <dgm:t>
        <a:bodyPr/>
        <a:lstStyle/>
        <a:p>
          <a:endParaRPr lang="en-US"/>
        </a:p>
      </dgm:t>
    </dgm:pt>
    <dgm:pt modelId="{50EA0C13-4FBC-472C-907E-754BC1AD368C}" type="sibTrans" cxnId="{F73D5C6D-AA33-43D6-83BD-5193D26BA3A5}">
      <dgm:prSet/>
      <dgm:spPr/>
      <dgm:t>
        <a:bodyPr/>
        <a:lstStyle/>
        <a:p>
          <a:endParaRPr lang="en-US"/>
        </a:p>
      </dgm:t>
    </dgm:pt>
    <dgm:pt modelId="{73BA365B-0C51-40B3-AF54-56E771659459}">
      <dgm:prSet phldrT="[Text]"/>
      <dgm:spPr/>
      <dgm:t>
        <a:bodyPr/>
        <a:lstStyle/>
        <a:p>
          <a:r>
            <a:rPr lang="en-US" dirty="0" smtClean="0">
              <a:latin typeface="+mj-lt"/>
            </a:rPr>
            <a:t>Constraints</a:t>
          </a:r>
          <a:endParaRPr lang="en-US" dirty="0">
            <a:latin typeface="+mj-lt"/>
          </a:endParaRPr>
        </a:p>
      </dgm:t>
    </dgm:pt>
    <dgm:pt modelId="{35CC6F36-7D70-4992-AFDC-40DE7FED1ECB}" type="parTrans" cxnId="{5A285109-252A-423F-9F52-EBF48D8B06A9}">
      <dgm:prSet/>
      <dgm:spPr/>
      <dgm:t>
        <a:bodyPr/>
        <a:lstStyle/>
        <a:p>
          <a:endParaRPr lang="en-US"/>
        </a:p>
      </dgm:t>
    </dgm:pt>
    <dgm:pt modelId="{9C429398-960E-447D-9967-BF142DF883EA}" type="sibTrans" cxnId="{5A285109-252A-423F-9F52-EBF48D8B06A9}">
      <dgm:prSet/>
      <dgm:spPr/>
      <dgm:t>
        <a:bodyPr/>
        <a:lstStyle/>
        <a:p>
          <a:endParaRPr lang="en-US"/>
        </a:p>
      </dgm:t>
    </dgm:pt>
    <dgm:pt modelId="{47522EEE-7B1E-46C8-B4AB-98F9AA7AB23D}">
      <dgm:prSet phldrT="[Text]"/>
      <dgm:spPr/>
      <dgm:t>
        <a:bodyPr/>
        <a:lstStyle/>
        <a:p>
          <a:r>
            <a:rPr lang="en-US" b="1" smtClean="0">
              <a:latin typeface="+mj-lt"/>
            </a:rPr>
            <a:t>Potential</a:t>
          </a:r>
          <a:endParaRPr lang="en-US" b="1" dirty="0">
            <a:latin typeface="+mj-lt"/>
          </a:endParaRPr>
        </a:p>
      </dgm:t>
    </dgm:pt>
    <dgm:pt modelId="{3C795815-F236-40A5-87AC-D4B507D8F435}" type="parTrans" cxnId="{8884738D-299A-4FE2-976F-83D7DFC386C3}">
      <dgm:prSet/>
      <dgm:spPr/>
      <dgm:t>
        <a:bodyPr/>
        <a:lstStyle/>
        <a:p>
          <a:endParaRPr lang="en-US"/>
        </a:p>
      </dgm:t>
    </dgm:pt>
    <dgm:pt modelId="{60140D91-D8B4-4FA5-8AFC-2C1FA7C0B3A4}" type="sibTrans" cxnId="{8884738D-299A-4FE2-976F-83D7DFC386C3}">
      <dgm:prSet/>
      <dgm:spPr/>
      <dgm:t>
        <a:bodyPr/>
        <a:lstStyle/>
        <a:p>
          <a:endParaRPr lang="en-US"/>
        </a:p>
      </dgm:t>
    </dgm:pt>
    <dgm:pt modelId="{074202F7-F5AD-4C0B-85E3-676374333EC4}">
      <dgm:prSet phldrT="[Text]"/>
      <dgm:spPr/>
      <dgm:t>
        <a:bodyPr/>
        <a:lstStyle/>
        <a:p>
          <a:r>
            <a:rPr lang="en-US" dirty="0" smtClean="0">
              <a:latin typeface="+mj-lt"/>
            </a:rPr>
            <a:t>Past problems</a:t>
          </a:r>
          <a:endParaRPr lang="en-US" dirty="0">
            <a:latin typeface="+mj-lt"/>
          </a:endParaRPr>
        </a:p>
      </dgm:t>
    </dgm:pt>
    <dgm:pt modelId="{484C16D4-F629-4712-9F33-D4F62F2F7442}" type="parTrans" cxnId="{0B47CE4A-1EB7-44E6-8145-CE8FD49E98CC}">
      <dgm:prSet/>
      <dgm:spPr/>
      <dgm:t>
        <a:bodyPr/>
        <a:lstStyle/>
        <a:p>
          <a:endParaRPr lang="en-US"/>
        </a:p>
      </dgm:t>
    </dgm:pt>
    <dgm:pt modelId="{9CEE4E58-CCD2-4FDC-935B-4B7F99C02237}" type="sibTrans" cxnId="{0B47CE4A-1EB7-44E6-8145-CE8FD49E98CC}">
      <dgm:prSet/>
      <dgm:spPr/>
      <dgm:t>
        <a:bodyPr/>
        <a:lstStyle/>
        <a:p>
          <a:endParaRPr lang="en-US"/>
        </a:p>
      </dgm:t>
    </dgm:pt>
    <dgm:pt modelId="{FA980657-5AF0-44B6-A135-F35187F39749}">
      <dgm:prSet phldrT="[Text]"/>
      <dgm:spPr/>
      <dgm:t>
        <a:bodyPr/>
        <a:lstStyle/>
        <a:p>
          <a:r>
            <a:rPr lang="en-US" b="1" smtClean="0">
              <a:latin typeface="+mj-lt"/>
            </a:rPr>
            <a:t>Multiple perspectives</a:t>
          </a:r>
          <a:endParaRPr lang="en-US" b="1" dirty="0" smtClean="0">
            <a:latin typeface="+mj-lt"/>
          </a:endParaRPr>
        </a:p>
      </dgm:t>
    </dgm:pt>
    <dgm:pt modelId="{2D2FFC0C-9167-43C0-BD34-9250EDDF2887}" type="parTrans" cxnId="{DD281698-59BF-4598-B2B4-D853D3C0F377}">
      <dgm:prSet/>
      <dgm:spPr/>
      <dgm:t>
        <a:bodyPr/>
        <a:lstStyle/>
        <a:p>
          <a:endParaRPr lang="en-US"/>
        </a:p>
      </dgm:t>
    </dgm:pt>
    <dgm:pt modelId="{C28A321E-6255-4CFC-9D20-36BD30EDE5F6}" type="sibTrans" cxnId="{DD281698-59BF-4598-B2B4-D853D3C0F377}">
      <dgm:prSet/>
      <dgm:spPr/>
      <dgm:t>
        <a:bodyPr/>
        <a:lstStyle/>
        <a:p>
          <a:endParaRPr lang="en-US"/>
        </a:p>
      </dgm:t>
    </dgm:pt>
    <dgm:pt modelId="{383571A8-A8A8-4207-B244-ED2B9929602D}">
      <dgm:prSet phldrT="[Text]"/>
      <dgm:spPr/>
      <dgm:t>
        <a:bodyPr/>
        <a:lstStyle/>
        <a:p>
          <a:r>
            <a:rPr lang="en-US" dirty="0" smtClean="0">
              <a:latin typeface="+mj-lt"/>
            </a:rPr>
            <a:t>Universal truths</a:t>
          </a:r>
          <a:endParaRPr lang="en-US" dirty="0">
            <a:latin typeface="+mj-lt"/>
          </a:endParaRPr>
        </a:p>
      </dgm:t>
    </dgm:pt>
    <dgm:pt modelId="{B25AFA09-5E14-4799-971C-CED680EB4BBB}" type="parTrans" cxnId="{AAD72FFA-9A2E-416B-8BFD-E806499E5987}">
      <dgm:prSet/>
      <dgm:spPr/>
      <dgm:t>
        <a:bodyPr/>
        <a:lstStyle/>
        <a:p>
          <a:endParaRPr lang="en-US"/>
        </a:p>
      </dgm:t>
    </dgm:pt>
    <dgm:pt modelId="{659CC5A4-80F7-4042-A8C0-BA82937932E6}" type="sibTrans" cxnId="{AAD72FFA-9A2E-416B-8BFD-E806499E5987}">
      <dgm:prSet/>
      <dgm:spPr/>
      <dgm:t>
        <a:bodyPr/>
        <a:lstStyle/>
        <a:p>
          <a:endParaRPr lang="en-US"/>
        </a:p>
      </dgm:t>
    </dgm:pt>
    <dgm:pt modelId="{C2F7302D-827A-478B-8928-D1BF9F1089EA}">
      <dgm:prSet phldrT="[Text]"/>
      <dgm:spPr/>
      <dgm:t>
        <a:bodyPr/>
        <a:lstStyle/>
        <a:p>
          <a:r>
            <a:rPr lang="en-US" b="1" smtClean="0">
              <a:latin typeface="+mj-lt"/>
            </a:rPr>
            <a:t>Future possibilities</a:t>
          </a:r>
          <a:endParaRPr lang="en-US" b="1" dirty="0">
            <a:latin typeface="+mj-lt"/>
          </a:endParaRPr>
        </a:p>
      </dgm:t>
    </dgm:pt>
    <dgm:pt modelId="{88684739-49AF-4568-A682-BBD1D803758D}" type="parTrans" cxnId="{3225187B-8FCD-4D8A-B24A-66E4A92AD810}">
      <dgm:prSet/>
      <dgm:spPr/>
      <dgm:t>
        <a:bodyPr/>
        <a:lstStyle/>
        <a:p>
          <a:endParaRPr lang="en-US"/>
        </a:p>
      </dgm:t>
    </dgm:pt>
    <dgm:pt modelId="{D7862E22-8F37-4711-ABAF-A3F7C279A6F8}" type="sibTrans" cxnId="{3225187B-8FCD-4D8A-B24A-66E4A92AD810}">
      <dgm:prSet/>
      <dgm:spPr/>
      <dgm:t>
        <a:bodyPr/>
        <a:lstStyle/>
        <a:p>
          <a:endParaRPr lang="en-US"/>
        </a:p>
      </dgm:t>
    </dgm:pt>
    <dgm:pt modelId="{49A61983-49CE-4BA4-9420-11FAA628B098}" type="pres">
      <dgm:prSet presAssocID="{945E2330-E97E-4A23-9B76-49B373318D9E}" presName="Name0" presStyleCnt="0">
        <dgm:presLayoutVars>
          <dgm:chPref val="3"/>
          <dgm:dir/>
          <dgm:animLvl val="lvl"/>
          <dgm:resizeHandles/>
        </dgm:presLayoutVars>
      </dgm:prSet>
      <dgm:spPr/>
      <dgm:t>
        <a:bodyPr/>
        <a:lstStyle/>
        <a:p>
          <a:endParaRPr lang="en-US"/>
        </a:p>
      </dgm:t>
    </dgm:pt>
    <dgm:pt modelId="{E3EFAC24-6B3E-4E07-B2D7-7465516619E8}" type="pres">
      <dgm:prSet presAssocID="{F601121D-A710-4BB4-9E98-65E7ECFF4D3A}" presName="horFlow" presStyleCnt="0"/>
      <dgm:spPr/>
      <dgm:t>
        <a:bodyPr/>
        <a:lstStyle/>
        <a:p>
          <a:endParaRPr lang="en-US"/>
        </a:p>
      </dgm:t>
    </dgm:pt>
    <dgm:pt modelId="{41B6FA6C-ECB1-477A-A873-604F3A5A992E}" type="pres">
      <dgm:prSet presAssocID="{F601121D-A710-4BB4-9E98-65E7ECFF4D3A}" presName="bigChev" presStyleLbl="node1" presStyleIdx="0" presStyleCnt="4"/>
      <dgm:spPr/>
      <dgm:t>
        <a:bodyPr/>
        <a:lstStyle/>
        <a:p>
          <a:endParaRPr lang="en-US"/>
        </a:p>
      </dgm:t>
    </dgm:pt>
    <dgm:pt modelId="{969D9DF5-42AE-48E2-8C54-7CC61D2D7190}" type="pres">
      <dgm:prSet presAssocID="{9EBA97C6-D1EA-435C-9D75-E903044A33E0}" presName="parTrans" presStyleCnt="0"/>
      <dgm:spPr/>
      <dgm:t>
        <a:bodyPr/>
        <a:lstStyle/>
        <a:p>
          <a:endParaRPr lang="en-US"/>
        </a:p>
      </dgm:t>
    </dgm:pt>
    <dgm:pt modelId="{2E07E3A8-7A0C-4FDE-BF78-928B11A4825C}" type="pres">
      <dgm:prSet presAssocID="{4732B73B-5965-4BCB-AA30-3B917552BB2E}" presName="node" presStyleLbl="alignAccFollowNode1" presStyleIdx="0" presStyleCnt="4">
        <dgm:presLayoutVars>
          <dgm:bulletEnabled val="1"/>
        </dgm:presLayoutVars>
      </dgm:prSet>
      <dgm:spPr/>
      <dgm:t>
        <a:bodyPr/>
        <a:lstStyle/>
        <a:p>
          <a:endParaRPr lang="en-US"/>
        </a:p>
      </dgm:t>
    </dgm:pt>
    <dgm:pt modelId="{B9FF8882-D210-4913-9FA5-62EE6BB60061}" type="pres">
      <dgm:prSet presAssocID="{F601121D-A710-4BB4-9E98-65E7ECFF4D3A}" presName="vSp" presStyleCnt="0"/>
      <dgm:spPr/>
      <dgm:t>
        <a:bodyPr/>
        <a:lstStyle/>
        <a:p>
          <a:endParaRPr lang="en-US"/>
        </a:p>
      </dgm:t>
    </dgm:pt>
    <dgm:pt modelId="{92B13224-6C05-4E47-886F-376F837D5571}" type="pres">
      <dgm:prSet presAssocID="{73BA365B-0C51-40B3-AF54-56E771659459}" presName="horFlow" presStyleCnt="0"/>
      <dgm:spPr/>
      <dgm:t>
        <a:bodyPr/>
        <a:lstStyle/>
        <a:p>
          <a:endParaRPr lang="en-US"/>
        </a:p>
      </dgm:t>
    </dgm:pt>
    <dgm:pt modelId="{0FFC9F90-66B3-4B7C-9436-012E5121FCAD}" type="pres">
      <dgm:prSet presAssocID="{73BA365B-0C51-40B3-AF54-56E771659459}" presName="bigChev" presStyleLbl="node1" presStyleIdx="1" presStyleCnt="4"/>
      <dgm:spPr/>
      <dgm:t>
        <a:bodyPr/>
        <a:lstStyle/>
        <a:p>
          <a:endParaRPr lang="en-US"/>
        </a:p>
      </dgm:t>
    </dgm:pt>
    <dgm:pt modelId="{5123E1F4-E73C-4247-9F49-E828F6CE41B4}" type="pres">
      <dgm:prSet presAssocID="{3C795815-F236-40A5-87AC-D4B507D8F435}" presName="parTrans" presStyleCnt="0"/>
      <dgm:spPr/>
      <dgm:t>
        <a:bodyPr/>
        <a:lstStyle/>
        <a:p>
          <a:endParaRPr lang="en-US"/>
        </a:p>
      </dgm:t>
    </dgm:pt>
    <dgm:pt modelId="{B1B44622-F3AC-4C30-91B9-446E2BEE652C}" type="pres">
      <dgm:prSet presAssocID="{47522EEE-7B1E-46C8-B4AB-98F9AA7AB23D}" presName="node" presStyleLbl="alignAccFollowNode1" presStyleIdx="1" presStyleCnt="4">
        <dgm:presLayoutVars>
          <dgm:bulletEnabled val="1"/>
        </dgm:presLayoutVars>
      </dgm:prSet>
      <dgm:spPr/>
      <dgm:t>
        <a:bodyPr/>
        <a:lstStyle/>
        <a:p>
          <a:endParaRPr lang="en-US"/>
        </a:p>
      </dgm:t>
    </dgm:pt>
    <dgm:pt modelId="{1281AAD8-8811-4BE5-B789-F12BD7FC0EB8}" type="pres">
      <dgm:prSet presAssocID="{73BA365B-0C51-40B3-AF54-56E771659459}" presName="vSp" presStyleCnt="0"/>
      <dgm:spPr/>
      <dgm:t>
        <a:bodyPr/>
        <a:lstStyle/>
        <a:p>
          <a:endParaRPr lang="en-US"/>
        </a:p>
      </dgm:t>
    </dgm:pt>
    <dgm:pt modelId="{EB7C300E-F513-4109-9471-1556C7325BA0}" type="pres">
      <dgm:prSet presAssocID="{074202F7-F5AD-4C0B-85E3-676374333EC4}" presName="horFlow" presStyleCnt="0"/>
      <dgm:spPr/>
      <dgm:t>
        <a:bodyPr/>
        <a:lstStyle/>
        <a:p>
          <a:endParaRPr lang="en-US"/>
        </a:p>
      </dgm:t>
    </dgm:pt>
    <dgm:pt modelId="{695C4A96-CDF9-4304-88B7-065DB49FF875}" type="pres">
      <dgm:prSet presAssocID="{074202F7-F5AD-4C0B-85E3-676374333EC4}" presName="bigChev" presStyleLbl="node1" presStyleIdx="2" presStyleCnt="4"/>
      <dgm:spPr/>
      <dgm:t>
        <a:bodyPr/>
        <a:lstStyle/>
        <a:p>
          <a:endParaRPr lang="en-US"/>
        </a:p>
      </dgm:t>
    </dgm:pt>
    <dgm:pt modelId="{3A618818-FB82-465A-BBDA-FDEF86C82E4A}" type="pres">
      <dgm:prSet presAssocID="{88684739-49AF-4568-A682-BBD1D803758D}" presName="parTrans" presStyleCnt="0"/>
      <dgm:spPr/>
      <dgm:t>
        <a:bodyPr/>
        <a:lstStyle/>
        <a:p>
          <a:endParaRPr lang="en-US"/>
        </a:p>
      </dgm:t>
    </dgm:pt>
    <dgm:pt modelId="{47977005-66B3-4104-A89A-C6D7E014E0AA}" type="pres">
      <dgm:prSet presAssocID="{C2F7302D-827A-478B-8928-D1BF9F1089EA}" presName="node" presStyleLbl="alignAccFollowNode1" presStyleIdx="2" presStyleCnt="4">
        <dgm:presLayoutVars>
          <dgm:bulletEnabled val="1"/>
        </dgm:presLayoutVars>
      </dgm:prSet>
      <dgm:spPr/>
      <dgm:t>
        <a:bodyPr/>
        <a:lstStyle/>
        <a:p>
          <a:endParaRPr lang="en-US"/>
        </a:p>
      </dgm:t>
    </dgm:pt>
    <dgm:pt modelId="{FFFF4FDC-3F1E-4B51-99D3-1E5B4C0F738C}" type="pres">
      <dgm:prSet presAssocID="{074202F7-F5AD-4C0B-85E3-676374333EC4}" presName="vSp" presStyleCnt="0"/>
      <dgm:spPr/>
      <dgm:t>
        <a:bodyPr/>
        <a:lstStyle/>
        <a:p>
          <a:endParaRPr lang="en-US"/>
        </a:p>
      </dgm:t>
    </dgm:pt>
    <dgm:pt modelId="{B4FFF214-5078-45A7-B270-62AD8F905815}" type="pres">
      <dgm:prSet presAssocID="{383571A8-A8A8-4207-B244-ED2B9929602D}" presName="horFlow" presStyleCnt="0"/>
      <dgm:spPr/>
      <dgm:t>
        <a:bodyPr/>
        <a:lstStyle/>
        <a:p>
          <a:endParaRPr lang="en-US"/>
        </a:p>
      </dgm:t>
    </dgm:pt>
    <dgm:pt modelId="{6B391829-68D9-46F5-AA4F-A5CFF03C6ABB}" type="pres">
      <dgm:prSet presAssocID="{383571A8-A8A8-4207-B244-ED2B9929602D}" presName="bigChev" presStyleLbl="node1" presStyleIdx="3" presStyleCnt="4"/>
      <dgm:spPr/>
      <dgm:t>
        <a:bodyPr/>
        <a:lstStyle/>
        <a:p>
          <a:endParaRPr lang="en-US"/>
        </a:p>
      </dgm:t>
    </dgm:pt>
    <dgm:pt modelId="{5135AF57-A311-4CE8-9531-8044ACB2F0B9}" type="pres">
      <dgm:prSet presAssocID="{2D2FFC0C-9167-43C0-BD34-9250EDDF2887}" presName="parTrans" presStyleCnt="0"/>
      <dgm:spPr/>
      <dgm:t>
        <a:bodyPr/>
        <a:lstStyle/>
        <a:p>
          <a:endParaRPr lang="en-US"/>
        </a:p>
      </dgm:t>
    </dgm:pt>
    <dgm:pt modelId="{E248870C-ED55-42F2-850D-D7C26DB01454}" type="pres">
      <dgm:prSet presAssocID="{FA980657-5AF0-44B6-A135-F35187F39749}" presName="node" presStyleLbl="alignAccFollowNode1" presStyleIdx="3" presStyleCnt="4">
        <dgm:presLayoutVars>
          <dgm:bulletEnabled val="1"/>
        </dgm:presLayoutVars>
      </dgm:prSet>
      <dgm:spPr/>
      <dgm:t>
        <a:bodyPr/>
        <a:lstStyle/>
        <a:p>
          <a:endParaRPr lang="en-US"/>
        </a:p>
      </dgm:t>
    </dgm:pt>
  </dgm:ptLst>
  <dgm:cxnLst>
    <dgm:cxn modelId="{DA2D3066-B9CA-4219-BA10-23FBCFE89292}" type="presOf" srcId="{074202F7-F5AD-4C0B-85E3-676374333EC4}" destId="{695C4A96-CDF9-4304-88B7-065DB49FF875}" srcOrd="0" destOrd="0" presId="urn:microsoft.com/office/officeart/2005/8/layout/lProcess3"/>
    <dgm:cxn modelId="{BABFFEE7-D7D4-47EF-ADFC-197CD7EA9134}" type="presOf" srcId="{4732B73B-5965-4BCB-AA30-3B917552BB2E}" destId="{2E07E3A8-7A0C-4FDE-BF78-928B11A4825C}" srcOrd="0" destOrd="0" presId="urn:microsoft.com/office/officeart/2005/8/layout/lProcess3"/>
    <dgm:cxn modelId="{DAD51C1C-902D-46E5-82F0-F1952A4202BB}" type="presOf" srcId="{383571A8-A8A8-4207-B244-ED2B9929602D}" destId="{6B391829-68D9-46F5-AA4F-A5CFF03C6ABB}" srcOrd="0" destOrd="0" presId="urn:microsoft.com/office/officeart/2005/8/layout/lProcess3"/>
    <dgm:cxn modelId="{D124EE1C-AA69-4145-A07A-167A1AB00F8C}" type="presOf" srcId="{FA980657-5AF0-44B6-A135-F35187F39749}" destId="{E248870C-ED55-42F2-850D-D7C26DB01454}" srcOrd="0" destOrd="0" presId="urn:microsoft.com/office/officeart/2005/8/layout/lProcess3"/>
    <dgm:cxn modelId="{F78A6B08-79EF-489B-ABAE-84288F6F49A5}" type="presOf" srcId="{47522EEE-7B1E-46C8-B4AB-98F9AA7AB23D}" destId="{B1B44622-F3AC-4C30-91B9-446E2BEE652C}" srcOrd="0" destOrd="0" presId="urn:microsoft.com/office/officeart/2005/8/layout/lProcess3"/>
    <dgm:cxn modelId="{F73D5C6D-AA33-43D6-83BD-5193D26BA3A5}" srcId="{F601121D-A710-4BB4-9E98-65E7ECFF4D3A}" destId="{4732B73B-5965-4BCB-AA30-3B917552BB2E}" srcOrd="0" destOrd="0" parTransId="{9EBA97C6-D1EA-435C-9D75-E903044A33E0}" sibTransId="{50EA0C13-4FBC-472C-907E-754BC1AD368C}"/>
    <dgm:cxn modelId="{AAD72FFA-9A2E-416B-8BFD-E806499E5987}" srcId="{945E2330-E97E-4A23-9B76-49B373318D9E}" destId="{383571A8-A8A8-4207-B244-ED2B9929602D}" srcOrd="3" destOrd="0" parTransId="{B25AFA09-5E14-4799-971C-CED680EB4BBB}" sibTransId="{659CC5A4-80F7-4042-A8C0-BA82937932E6}"/>
    <dgm:cxn modelId="{D21C2221-CABC-4CDB-ABE6-E82AD8D03577}" type="presOf" srcId="{73BA365B-0C51-40B3-AF54-56E771659459}" destId="{0FFC9F90-66B3-4B7C-9436-012E5121FCAD}" srcOrd="0" destOrd="0" presId="urn:microsoft.com/office/officeart/2005/8/layout/lProcess3"/>
    <dgm:cxn modelId="{2BC2C656-5228-4620-95D7-0BDBCC3FC0F8}" type="presOf" srcId="{945E2330-E97E-4A23-9B76-49B373318D9E}" destId="{49A61983-49CE-4BA4-9420-11FAA628B098}" srcOrd="0" destOrd="0" presId="urn:microsoft.com/office/officeart/2005/8/layout/lProcess3"/>
    <dgm:cxn modelId="{0D011710-EAE5-4B5C-9A50-D5E091BF3B72}" type="presOf" srcId="{F601121D-A710-4BB4-9E98-65E7ECFF4D3A}" destId="{41B6FA6C-ECB1-477A-A873-604F3A5A992E}" srcOrd="0" destOrd="0" presId="urn:microsoft.com/office/officeart/2005/8/layout/lProcess3"/>
    <dgm:cxn modelId="{0B47CE4A-1EB7-44E6-8145-CE8FD49E98CC}" srcId="{945E2330-E97E-4A23-9B76-49B373318D9E}" destId="{074202F7-F5AD-4C0B-85E3-676374333EC4}" srcOrd="2" destOrd="0" parTransId="{484C16D4-F629-4712-9F33-D4F62F2F7442}" sibTransId="{9CEE4E58-CCD2-4FDC-935B-4B7F99C02237}"/>
    <dgm:cxn modelId="{8884738D-299A-4FE2-976F-83D7DFC386C3}" srcId="{73BA365B-0C51-40B3-AF54-56E771659459}" destId="{47522EEE-7B1E-46C8-B4AB-98F9AA7AB23D}" srcOrd="0" destOrd="0" parTransId="{3C795815-F236-40A5-87AC-D4B507D8F435}" sibTransId="{60140D91-D8B4-4FA5-8AFC-2C1FA7C0B3A4}"/>
    <dgm:cxn modelId="{3225187B-8FCD-4D8A-B24A-66E4A92AD810}" srcId="{074202F7-F5AD-4C0B-85E3-676374333EC4}" destId="{C2F7302D-827A-478B-8928-D1BF9F1089EA}" srcOrd="0" destOrd="0" parTransId="{88684739-49AF-4568-A682-BBD1D803758D}" sibTransId="{D7862E22-8F37-4711-ABAF-A3F7C279A6F8}"/>
    <dgm:cxn modelId="{5A285109-252A-423F-9F52-EBF48D8B06A9}" srcId="{945E2330-E97E-4A23-9B76-49B373318D9E}" destId="{73BA365B-0C51-40B3-AF54-56E771659459}" srcOrd="1" destOrd="0" parTransId="{35CC6F36-7D70-4992-AFDC-40DE7FED1ECB}" sibTransId="{9C429398-960E-447D-9967-BF142DF883EA}"/>
    <dgm:cxn modelId="{61DDD61D-36F5-4D7A-ADA5-6D2E573B063F}" srcId="{945E2330-E97E-4A23-9B76-49B373318D9E}" destId="{F601121D-A710-4BB4-9E98-65E7ECFF4D3A}" srcOrd="0" destOrd="0" parTransId="{5C13FDAD-C536-4B79-883C-ECD313662881}" sibTransId="{FDE94B82-F0FC-4956-96DC-B0C4FF8DBA63}"/>
    <dgm:cxn modelId="{ECD2F3DA-44D8-4FFE-9346-1B3A8203117A}" type="presOf" srcId="{C2F7302D-827A-478B-8928-D1BF9F1089EA}" destId="{47977005-66B3-4104-A89A-C6D7E014E0AA}" srcOrd="0" destOrd="0" presId="urn:microsoft.com/office/officeart/2005/8/layout/lProcess3"/>
    <dgm:cxn modelId="{DD281698-59BF-4598-B2B4-D853D3C0F377}" srcId="{383571A8-A8A8-4207-B244-ED2B9929602D}" destId="{FA980657-5AF0-44B6-A135-F35187F39749}" srcOrd="0" destOrd="0" parTransId="{2D2FFC0C-9167-43C0-BD34-9250EDDF2887}" sibTransId="{C28A321E-6255-4CFC-9D20-36BD30EDE5F6}"/>
    <dgm:cxn modelId="{A8761D52-C9EF-47B4-A3E1-13B474479789}" type="presParOf" srcId="{49A61983-49CE-4BA4-9420-11FAA628B098}" destId="{E3EFAC24-6B3E-4E07-B2D7-7465516619E8}" srcOrd="0" destOrd="0" presId="urn:microsoft.com/office/officeart/2005/8/layout/lProcess3"/>
    <dgm:cxn modelId="{4B0EE895-7F5E-4CA0-AFB8-E41579695A3F}" type="presParOf" srcId="{E3EFAC24-6B3E-4E07-B2D7-7465516619E8}" destId="{41B6FA6C-ECB1-477A-A873-604F3A5A992E}" srcOrd="0" destOrd="0" presId="urn:microsoft.com/office/officeart/2005/8/layout/lProcess3"/>
    <dgm:cxn modelId="{83006C5B-DF42-4C07-AF3B-EBF52E398461}" type="presParOf" srcId="{E3EFAC24-6B3E-4E07-B2D7-7465516619E8}" destId="{969D9DF5-42AE-48E2-8C54-7CC61D2D7190}" srcOrd="1" destOrd="0" presId="urn:microsoft.com/office/officeart/2005/8/layout/lProcess3"/>
    <dgm:cxn modelId="{C3099B1C-182F-44E6-9D7E-4B024E59002C}" type="presParOf" srcId="{E3EFAC24-6B3E-4E07-B2D7-7465516619E8}" destId="{2E07E3A8-7A0C-4FDE-BF78-928B11A4825C}" srcOrd="2" destOrd="0" presId="urn:microsoft.com/office/officeart/2005/8/layout/lProcess3"/>
    <dgm:cxn modelId="{B85C0F0F-4B0E-4249-835B-93176A603AC1}" type="presParOf" srcId="{49A61983-49CE-4BA4-9420-11FAA628B098}" destId="{B9FF8882-D210-4913-9FA5-62EE6BB60061}" srcOrd="1" destOrd="0" presId="urn:microsoft.com/office/officeart/2005/8/layout/lProcess3"/>
    <dgm:cxn modelId="{AF8A0DBF-87F9-4BBA-9FB7-43FF2BE34F4D}" type="presParOf" srcId="{49A61983-49CE-4BA4-9420-11FAA628B098}" destId="{92B13224-6C05-4E47-886F-376F837D5571}" srcOrd="2" destOrd="0" presId="urn:microsoft.com/office/officeart/2005/8/layout/lProcess3"/>
    <dgm:cxn modelId="{24423BF2-79E2-4FBF-A428-273D6FB1481E}" type="presParOf" srcId="{92B13224-6C05-4E47-886F-376F837D5571}" destId="{0FFC9F90-66B3-4B7C-9436-012E5121FCAD}" srcOrd="0" destOrd="0" presId="urn:microsoft.com/office/officeart/2005/8/layout/lProcess3"/>
    <dgm:cxn modelId="{F1861BC6-A244-4791-AA29-E947DF7B3D19}" type="presParOf" srcId="{92B13224-6C05-4E47-886F-376F837D5571}" destId="{5123E1F4-E73C-4247-9F49-E828F6CE41B4}" srcOrd="1" destOrd="0" presId="urn:microsoft.com/office/officeart/2005/8/layout/lProcess3"/>
    <dgm:cxn modelId="{8A06E8C1-33C6-4B59-911D-38A722368B0C}" type="presParOf" srcId="{92B13224-6C05-4E47-886F-376F837D5571}" destId="{B1B44622-F3AC-4C30-91B9-446E2BEE652C}" srcOrd="2" destOrd="0" presId="urn:microsoft.com/office/officeart/2005/8/layout/lProcess3"/>
    <dgm:cxn modelId="{0D6F118E-2A31-4468-9EFE-47AEB6069B63}" type="presParOf" srcId="{49A61983-49CE-4BA4-9420-11FAA628B098}" destId="{1281AAD8-8811-4BE5-B789-F12BD7FC0EB8}" srcOrd="3" destOrd="0" presId="urn:microsoft.com/office/officeart/2005/8/layout/lProcess3"/>
    <dgm:cxn modelId="{D351CFAE-2EE7-4BCD-A36E-80F0AAB673F8}" type="presParOf" srcId="{49A61983-49CE-4BA4-9420-11FAA628B098}" destId="{EB7C300E-F513-4109-9471-1556C7325BA0}" srcOrd="4" destOrd="0" presId="urn:microsoft.com/office/officeart/2005/8/layout/lProcess3"/>
    <dgm:cxn modelId="{0A0FD8A9-2FD7-44D2-B5AC-411676821D1C}" type="presParOf" srcId="{EB7C300E-F513-4109-9471-1556C7325BA0}" destId="{695C4A96-CDF9-4304-88B7-065DB49FF875}" srcOrd="0" destOrd="0" presId="urn:microsoft.com/office/officeart/2005/8/layout/lProcess3"/>
    <dgm:cxn modelId="{418CBB4D-02E2-45BA-BBFF-10432D47E8A9}" type="presParOf" srcId="{EB7C300E-F513-4109-9471-1556C7325BA0}" destId="{3A618818-FB82-465A-BBDA-FDEF86C82E4A}" srcOrd="1" destOrd="0" presId="urn:microsoft.com/office/officeart/2005/8/layout/lProcess3"/>
    <dgm:cxn modelId="{68A4748E-762B-48C4-9871-354E4C7D64F2}" type="presParOf" srcId="{EB7C300E-F513-4109-9471-1556C7325BA0}" destId="{47977005-66B3-4104-A89A-C6D7E014E0AA}" srcOrd="2" destOrd="0" presId="urn:microsoft.com/office/officeart/2005/8/layout/lProcess3"/>
    <dgm:cxn modelId="{D5E9B24B-A9C1-4123-95D6-64A3F1E2ECBE}" type="presParOf" srcId="{49A61983-49CE-4BA4-9420-11FAA628B098}" destId="{FFFF4FDC-3F1E-4B51-99D3-1E5B4C0F738C}" srcOrd="5" destOrd="0" presId="urn:microsoft.com/office/officeart/2005/8/layout/lProcess3"/>
    <dgm:cxn modelId="{5F85A258-9A4E-4921-8237-B7535A4585A8}" type="presParOf" srcId="{49A61983-49CE-4BA4-9420-11FAA628B098}" destId="{B4FFF214-5078-45A7-B270-62AD8F905815}" srcOrd="6" destOrd="0" presId="urn:microsoft.com/office/officeart/2005/8/layout/lProcess3"/>
    <dgm:cxn modelId="{7FD43CDE-2805-403F-9B1D-197D3D14635C}" type="presParOf" srcId="{B4FFF214-5078-45A7-B270-62AD8F905815}" destId="{6B391829-68D9-46F5-AA4F-A5CFF03C6ABB}" srcOrd="0" destOrd="0" presId="urn:microsoft.com/office/officeart/2005/8/layout/lProcess3"/>
    <dgm:cxn modelId="{C3DBC034-2E98-40A9-BDFC-F97E0458A09C}" type="presParOf" srcId="{B4FFF214-5078-45A7-B270-62AD8F905815}" destId="{5135AF57-A311-4CE8-9531-8044ACB2F0B9}" srcOrd="1" destOrd="0" presId="urn:microsoft.com/office/officeart/2005/8/layout/lProcess3"/>
    <dgm:cxn modelId="{312240C3-CE09-49D0-999C-6687D7F27FBF}" type="presParOf" srcId="{B4FFF214-5078-45A7-B270-62AD8F905815}" destId="{E248870C-ED55-42F2-850D-D7C26DB01454}" srcOrd="2" destOrd="0" presId="urn:microsoft.com/office/officeart/2005/8/layout/l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1B6FA6C-ECB1-477A-A873-604F3A5A992E}">
      <dsp:nvSpPr>
        <dsp:cNvPr id="0" name=""/>
        <dsp:cNvSpPr/>
      </dsp:nvSpPr>
      <dsp:spPr>
        <a:xfrm>
          <a:off x="343860" y="3854"/>
          <a:ext cx="2554391" cy="1021756"/>
        </a:xfrm>
        <a:prstGeom prst="chevron">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mj-lt"/>
            </a:rPr>
            <a:t>Limitations and shortcomings</a:t>
          </a:r>
        </a:p>
      </dsp:txBody>
      <dsp:txXfrm>
        <a:off x="343860" y="3854"/>
        <a:ext cx="2554391" cy="1021756"/>
      </dsp:txXfrm>
    </dsp:sp>
    <dsp:sp modelId="{2E07E3A8-7A0C-4FDE-BF78-928B11A4825C}">
      <dsp:nvSpPr>
        <dsp:cNvPr id="0" name=""/>
        <dsp:cNvSpPr/>
      </dsp:nvSpPr>
      <dsp:spPr>
        <a:xfrm>
          <a:off x="2566181" y="90703"/>
          <a:ext cx="2120145" cy="848058"/>
        </a:xfrm>
        <a:prstGeom prst="chevron">
          <a:avLst/>
        </a:prstGeom>
        <a:solidFill>
          <a:schemeClr val="accent5">
            <a:tint val="40000"/>
            <a:alpha val="90000"/>
            <a:hueOff val="0"/>
            <a:satOff val="0"/>
            <a:lumOff val="0"/>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lvl="0" algn="ctr" defTabSz="800100">
            <a:lnSpc>
              <a:spcPct val="90000"/>
            </a:lnSpc>
            <a:spcBef>
              <a:spcPct val="0"/>
            </a:spcBef>
            <a:spcAft>
              <a:spcPct val="35000"/>
            </a:spcAft>
          </a:pPr>
          <a:r>
            <a:rPr lang="en-US" sz="1800" b="1" kern="1200" smtClean="0">
              <a:latin typeface="+mj-lt"/>
            </a:rPr>
            <a:t>Strengths</a:t>
          </a:r>
          <a:endParaRPr lang="en-US" sz="1800" b="1" kern="1200" dirty="0">
            <a:latin typeface="+mj-lt"/>
          </a:endParaRPr>
        </a:p>
      </dsp:txBody>
      <dsp:txXfrm>
        <a:off x="2566181" y="90703"/>
        <a:ext cx="2120145" cy="848058"/>
      </dsp:txXfrm>
    </dsp:sp>
    <dsp:sp modelId="{0FFC9F90-66B3-4B7C-9436-012E5121FCAD}">
      <dsp:nvSpPr>
        <dsp:cNvPr id="0" name=""/>
        <dsp:cNvSpPr/>
      </dsp:nvSpPr>
      <dsp:spPr>
        <a:xfrm>
          <a:off x="343860" y="1168657"/>
          <a:ext cx="2554391" cy="1021756"/>
        </a:xfrm>
        <a:prstGeom prst="chevron">
          <a:avLst/>
        </a:prstGeom>
        <a:solidFill>
          <a:schemeClr val="accent5">
            <a:hueOff val="-3327248"/>
            <a:satOff val="-5151"/>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mj-lt"/>
            </a:rPr>
            <a:t>Constraints</a:t>
          </a:r>
          <a:endParaRPr lang="en-US" sz="2000" kern="1200" dirty="0">
            <a:latin typeface="+mj-lt"/>
          </a:endParaRPr>
        </a:p>
      </dsp:txBody>
      <dsp:txXfrm>
        <a:off x="343860" y="1168657"/>
        <a:ext cx="2554391" cy="1021756"/>
      </dsp:txXfrm>
    </dsp:sp>
    <dsp:sp modelId="{B1B44622-F3AC-4C30-91B9-446E2BEE652C}">
      <dsp:nvSpPr>
        <dsp:cNvPr id="0" name=""/>
        <dsp:cNvSpPr/>
      </dsp:nvSpPr>
      <dsp:spPr>
        <a:xfrm>
          <a:off x="2566181" y="1255506"/>
          <a:ext cx="2120145" cy="848058"/>
        </a:xfrm>
        <a:prstGeom prst="chevron">
          <a:avLst/>
        </a:prstGeom>
        <a:solidFill>
          <a:schemeClr val="accent5">
            <a:tint val="40000"/>
            <a:alpha val="90000"/>
            <a:hueOff val="-3293080"/>
            <a:satOff val="-3796"/>
            <a:lumOff val="-52"/>
            <a:alphaOff val="0"/>
          </a:schemeClr>
        </a:solidFill>
        <a:ln w="15875" cap="flat" cmpd="sng" algn="ctr">
          <a:solidFill>
            <a:schemeClr val="accent5">
              <a:tint val="40000"/>
              <a:alpha val="90000"/>
              <a:hueOff val="-3293080"/>
              <a:satOff val="-3796"/>
              <a:lumOff val="-5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lvl="0" algn="ctr" defTabSz="800100">
            <a:lnSpc>
              <a:spcPct val="90000"/>
            </a:lnSpc>
            <a:spcBef>
              <a:spcPct val="0"/>
            </a:spcBef>
            <a:spcAft>
              <a:spcPct val="35000"/>
            </a:spcAft>
          </a:pPr>
          <a:r>
            <a:rPr lang="en-US" sz="1800" b="1" kern="1200" smtClean="0">
              <a:latin typeface="+mj-lt"/>
            </a:rPr>
            <a:t>Potential</a:t>
          </a:r>
          <a:endParaRPr lang="en-US" sz="1800" b="1" kern="1200" dirty="0">
            <a:latin typeface="+mj-lt"/>
          </a:endParaRPr>
        </a:p>
      </dsp:txBody>
      <dsp:txXfrm>
        <a:off x="2566181" y="1255506"/>
        <a:ext cx="2120145" cy="848058"/>
      </dsp:txXfrm>
    </dsp:sp>
    <dsp:sp modelId="{695C4A96-CDF9-4304-88B7-065DB49FF875}">
      <dsp:nvSpPr>
        <dsp:cNvPr id="0" name=""/>
        <dsp:cNvSpPr/>
      </dsp:nvSpPr>
      <dsp:spPr>
        <a:xfrm>
          <a:off x="343860" y="2333459"/>
          <a:ext cx="2554391" cy="1021756"/>
        </a:xfrm>
        <a:prstGeom prst="chevron">
          <a:avLst/>
        </a:prstGeom>
        <a:solidFill>
          <a:schemeClr val="accent5">
            <a:hueOff val="-6654497"/>
            <a:satOff val="-10303"/>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mj-lt"/>
            </a:rPr>
            <a:t>Past problems</a:t>
          </a:r>
          <a:endParaRPr lang="en-US" sz="2000" kern="1200" dirty="0">
            <a:latin typeface="+mj-lt"/>
          </a:endParaRPr>
        </a:p>
      </dsp:txBody>
      <dsp:txXfrm>
        <a:off x="343860" y="2333459"/>
        <a:ext cx="2554391" cy="1021756"/>
      </dsp:txXfrm>
    </dsp:sp>
    <dsp:sp modelId="{47977005-66B3-4104-A89A-C6D7E014E0AA}">
      <dsp:nvSpPr>
        <dsp:cNvPr id="0" name=""/>
        <dsp:cNvSpPr/>
      </dsp:nvSpPr>
      <dsp:spPr>
        <a:xfrm>
          <a:off x="2566181" y="2420309"/>
          <a:ext cx="2120145" cy="848058"/>
        </a:xfrm>
        <a:prstGeom prst="chevron">
          <a:avLst/>
        </a:prstGeom>
        <a:solidFill>
          <a:schemeClr val="accent5">
            <a:tint val="40000"/>
            <a:alpha val="90000"/>
            <a:hueOff val="-6586160"/>
            <a:satOff val="-7591"/>
            <a:lumOff val="-103"/>
            <a:alphaOff val="0"/>
          </a:schemeClr>
        </a:solidFill>
        <a:ln w="15875" cap="flat" cmpd="sng" algn="ctr">
          <a:solidFill>
            <a:schemeClr val="accent5">
              <a:tint val="40000"/>
              <a:alpha val="90000"/>
              <a:hueOff val="-6586160"/>
              <a:satOff val="-7591"/>
              <a:lumOff val="-10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lvl="0" algn="ctr" defTabSz="800100">
            <a:lnSpc>
              <a:spcPct val="90000"/>
            </a:lnSpc>
            <a:spcBef>
              <a:spcPct val="0"/>
            </a:spcBef>
            <a:spcAft>
              <a:spcPct val="35000"/>
            </a:spcAft>
          </a:pPr>
          <a:r>
            <a:rPr lang="en-US" sz="1800" b="1" kern="1200" smtClean="0">
              <a:latin typeface="+mj-lt"/>
            </a:rPr>
            <a:t>Future possibilities</a:t>
          </a:r>
          <a:endParaRPr lang="en-US" sz="1800" b="1" kern="1200" dirty="0">
            <a:latin typeface="+mj-lt"/>
          </a:endParaRPr>
        </a:p>
      </dsp:txBody>
      <dsp:txXfrm>
        <a:off x="2566181" y="2420309"/>
        <a:ext cx="2120145" cy="848058"/>
      </dsp:txXfrm>
    </dsp:sp>
    <dsp:sp modelId="{6B391829-68D9-46F5-AA4F-A5CFF03C6ABB}">
      <dsp:nvSpPr>
        <dsp:cNvPr id="0" name=""/>
        <dsp:cNvSpPr/>
      </dsp:nvSpPr>
      <dsp:spPr>
        <a:xfrm>
          <a:off x="343860" y="3498262"/>
          <a:ext cx="2554391" cy="1021756"/>
        </a:xfrm>
        <a:prstGeom prst="chevron">
          <a:avLst/>
        </a:prstGeom>
        <a:solidFill>
          <a:schemeClr val="accent5">
            <a:hueOff val="-9981745"/>
            <a:satOff val="-15454"/>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mj-lt"/>
            </a:rPr>
            <a:t>Universal truths</a:t>
          </a:r>
          <a:endParaRPr lang="en-US" sz="2000" kern="1200" dirty="0">
            <a:latin typeface="+mj-lt"/>
          </a:endParaRPr>
        </a:p>
      </dsp:txBody>
      <dsp:txXfrm>
        <a:off x="343860" y="3498262"/>
        <a:ext cx="2554391" cy="1021756"/>
      </dsp:txXfrm>
    </dsp:sp>
    <dsp:sp modelId="{E248870C-ED55-42F2-850D-D7C26DB01454}">
      <dsp:nvSpPr>
        <dsp:cNvPr id="0" name=""/>
        <dsp:cNvSpPr/>
      </dsp:nvSpPr>
      <dsp:spPr>
        <a:xfrm>
          <a:off x="2566181" y="3585111"/>
          <a:ext cx="2120145" cy="848058"/>
        </a:xfrm>
        <a:prstGeom prst="chevron">
          <a:avLst/>
        </a:prstGeom>
        <a:solidFill>
          <a:schemeClr val="accent5">
            <a:tint val="40000"/>
            <a:alpha val="90000"/>
            <a:hueOff val="-9879240"/>
            <a:satOff val="-11387"/>
            <a:lumOff val="-155"/>
            <a:alphaOff val="0"/>
          </a:schemeClr>
        </a:solidFill>
        <a:ln w="15875" cap="flat" cmpd="sng" algn="ctr">
          <a:solidFill>
            <a:schemeClr val="accent5">
              <a:tint val="40000"/>
              <a:alpha val="90000"/>
              <a:hueOff val="-9879240"/>
              <a:satOff val="-11387"/>
              <a:lumOff val="-15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lvl="0" algn="ctr" defTabSz="800100">
            <a:lnSpc>
              <a:spcPct val="90000"/>
            </a:lnSpc>
            <a:spcBef>
              <a:spcPct val="0"/>
            </a:spcBef>
            <a:spcAft>
              <a:spcPct val="35000"/>
            </a:spcAft>
          </a:pPr>
          <a:r>
            <a:rPr lang="en-US" sz="1800" b="1" kern="1200" smtClean="0">
              <a:latin typeface="+mj-lt"/>
            </a:rPr>
            <a:t>Multiple perspectives</a:t>
          </a:r>
          <a:endParaRPr lang="en-US" sz="1800" b="1" kern="1200" dirty="0" smtClean="0">
            <a:latin typeface="+mj-lt"/>
          </a:endParaRPr>
        </a:p>
      </dsp:txBody>
      <dsp:txXfrm>
        <a:off x="2566181" y="3585111"/>
        <a:ext cx="2120145" cy="848058"/>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3EEDF1-58CB-4656-84D9-440CA8412AC9}" type="datetimeFigureOut">
              <a:rPr lang="en-US" smtClean="0"/>
              <a:pPr/>
              <a:t>04/25/2017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13D684-F85B-4133-BA8C-3BFE77AAA7EA}" type="slidenum">
              <a:rPr lang="en-US" smtClean="0"/>
              <a:pPr/>
              <a:t>‹#›</a:t>
            </a:fld>
            <a:endParaRPr lang="en-US"/>
          </a:p>
        </p:txBody>
      </p:sp>
    </p:spTree>
    <p:extLst>
      <p:ext uri="{BB962C8B-B14F-4D97-AF65-F5344CB8AC3E}">
        <p14:creationId xmlns:p14="http://schemas.microsoft.com/office/powerpoint/2010/main" xmlns="" val="3151775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Note:  This is just a cover slide – it is not part of the numbered slides in the Facilitator’s Guide.  </a:t>
            </a:r>
          </a:p>
          <a:p>
            <a:pPr eaLnBrk="1" hangingPunct="1">
              <a:spcBef>
                <a:spcPct val="0"/>
              </a:spcBef>
            </a:pPr>
            <a:endParaRPr lang="en-US" smtClean="0"/>
          </a:p>
        </p:txBody>
      </p:sp>
      <p:sp>
        <p:nvSpPr>
          <p:cNvPr id="33796" name="Slide Number Placeholder 3"/>
          <p:cNvSpPr>
            <a:spLocks noGrp="1"/>
          </p:cNvSpPr>
          <p:nvPr>
            <p:ph type="sldNum" sz="quarter" idx="5"/>
          </p:nvPr>
        </p:nvSpPr>
        <p:spPr bwMode="auto">
          <a:noFill/>
          <a:ln>
            <a:miter lim="800000"/>
            <a:headEnd/>
            <a:tailEnd/>
          </a:ln>
        </p:spPr>
        <p:txBody>
          <a:bodyPr/>
          <a:lstStyle/>
          <a:p>
            <a:fld id="{30426365-481A-43C3-962F-966B4A7F4431}" type="slidenum">
              <a:rPr lang="en-US">
                <a:solidFill>
                  <a:prstClr val="black"/>
                </a:solidFill>
              </a:rPr>
              <a:pPr/>
              <a:t>1</a:t>
            </a:fld>
            <a:endParaRPr 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0" i="0" kern="1200" dirty="0" smtClean="0">
                <a:solidFill>
                  <a:schemeClr val="tx1"/>
                </a:solidFill>
                <a:effectLst/>
                <a:latin typeface="+mn-lt"/>
                <a:ea typeface="+mn-ea"/>
                <a:cs typeface="+mn-cs"/>
              </a:rPr>
              <a:t>Here</a:t>
            </a:r>
            <a:r>
              <a:rPr lang="en-US" sz="1200" b="0" i="0" kern="1200" baseline="0" dirty="0" smtClean="0">
                <a:solidFill>
                  <a:schemeClr val="tx1"/>
                </a:solidFill>
                <a:effectLst/>
                <a:latin typeface="+mn-lt"/>
                <a:ea typeface="+mn-ea"/>
                <a:cs typeface="+mn-cs"/>
              </a:rPr>
              <a:t> are five guiding principles that we outline for the support of GBV case managers. This list certainly isn’t exhaustive, but includes some of the necessary guiding principles to support positive supervision experiences. </a:t>
            </a:r>
          </a:p>
          <a:p>
            <a:pPr lvl="0"/>
            <a:r>
              <a:rPr lang="en-US" sz="1200" b="1" i="1" kern="1200" dirty="0" smtClean="0">
                <a:solidFill>
                  <a:schemeClr val="tx1"/>
                </a:solidFill>
                <a:effectLst/>
                <a:latin typeface="+mn-lt"/>
                <a:ea typeface="+mn-ea"/>
                <a:cs typeface="+mn-cs"/>
              </a:rPr>
              <a:t>Regular and consistent.</a:t>
            </a:r>
            <a:r>
              <a:rPr lang="en-US" sz="1200" kern="1200" dirty="0" smtClean="0">
                <a:solidFill>
                  <a:schemeClr val="tx1"/>
                </a:solidFill>
                <a:effectLst/>
                <a:latin typeface="+mn-lt"/>
                <a:ea typeface="+mn-ea"/>
                <a:cs typeface="+mn-cs"/>
              </a:rPr>
              <a:t>  This means meeting once a week and at a set time so that the caseworker and supervisor can prepare for the session.  Ad-hoc support may also be necessary and should be provided, but </a:t>
            </a:r>
            <a:r>
              <a:rPr lang="en-US" sz="1200" b="1" kern="1200" dirty="0" smtClean="0">
                <a:solidFill>
                  <a:schemeClr val="tx1"/>
                </a:solidFill>
                <a:effectLst/>
                <a:latin typeface="+mn-lt"/>
                <a:ea typeface="+mn-ea"/>
                <a:cs typeface="+mn-cs"/>
              </a:rPr>
              <a:t>should not</a:t>
            </a:r>
            <a:r>
              <a:rPr lang="en-US" sz="1200" kern="1200" dirty="0" smtClean="0">
                <a:solidFill>
                  <a:schemeClr val="tx1"/>
                </a:solidFill>
                <a:effectLst/>
                <a:latin typeface="+mn-lt"/>
                <a:ea typeface="+mn-ea"/>
                <a:cs typeface="+mn-cs"/>
              </a:rPr>
              <a:t> take the place of a regular supervision meeting.  </a:t>
            </a:r>
          </a:p>
          <a:p>
            <a:pPr lvl="0"/>
            <a:r>
              <a:rPr lang="en-US" sz="1200" b="1" i="1" kern="1200" dirty="0" smtClean="0">
                <a:solidFill>
                  <a:schemeClr val="tx1"/>
                </a:solidFill>
                <a:effectLst/>
                <a:latin typeface="+mn-lt"/>
                <a:ea typeface="+mn-ea"/>
                <a:cs typeface="+mn-cs"/>
              </a:rPr>
              <a:t>Collaborative.</a:t>
            </a:r>
            <a:r>
              <a:rPr lang="en-US" sz="1200" kern="1200" dirty="0" smtClean="0">
                <a:solidFill>
                  <a:schemeClr val="tx1"/>
                </a:solidFill>
                <a:effectLst/>
                <a:latin typeface="+mn-lt"/>
                <a:ea typeface="+mn-ea"/>
                <a:cs typeface="+mn-cs"/>
              </a:rPr>
              <a:t>  CM Supervisors should encourage their case management staff to come to supervision meetings with an agenda—identifying the cases they want to discuss, specific questions they have, and/or topical areas of technical support. </a:t>
            </a:r>
          </a:p>
          <a:p>
            <a:pPr lvl="0"/>
            <a:r>
              <a:rPr lang="en-US" sz="1200" b="1" i="1" kern="1200" dirty="0" smtClean="0">
                <a:solidFill>
                  <a:schemeClr val="tx1"/>
                </a:solidFill>
                <a:effectLst/>
                <a:latin typeface="+mn-lt"/>
                <a:ea typeface="+mn-ea"/>
                <a:cs typeface="+mn-cs"/>
              </a:rPr>
              <a:t>An opportunity for learning and professional growth</a:t>
            </a:r>
            <a:r>
              <a:rPr lang="en-US" sz="1200" i="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CM Supervisors should use the sessions to support caseworkers’ learning and professional development.  </a:t>
            </a:r>
          </a:p>
          <a:p>
            <a:pPr lvl="0"/>
            <a:r>
              <a:rPr lang="en-US" sz="1200" b="1" i="1" kern="1200" dirty="0" smtClean="0">
                <a:solidFill>
                  <a:schemeClr val="tx1"/>
                </a:solidFill>
                <a:effectLst/>
                <a:latin typeface="+mn-lt"/>
                <a:ea typeface="+mn-ea"/>
                <a:cs typeface="+mn-cs"/>
              </a:rPr>
              <a:t>Safe.</a:t>
            </a:r>
            <a:r>
              <a:rPr lang="en-US" sz="1200" kern="1200" dirty="0" smtClean="0">
                <a:solidFill>
                  <a:schemeClr val="tx1"/>
                </a:solidFill>
                <a:effectLst/>
                <a:latin typeface="+mn-lt"/>
                <a:ea typeface="+mn-ea"/>
                <a:cs typeface="+mn-cs"/>
              </a:rPr>
              <a:t>  CM Supervisors should ensure that supervision meetings feel like a safe space for caseworkers—where they can make mistakes and not be judged, and where they can receive constructive feedback not criticism. </a:t>
            </a:r>
          </a:p>
          <a:p>
            <a:pPr lvl="0"/>
            <a:r>
              <a:rPr lang="en-US" sz="1200" b="1" i="1" kern="1200" dirty="0" smtClean="0">
                <a:solidFill>
                  <a:schemeClr val="tx1"/>
                </a:solidFill>
                <a:effectLst/>
                <a:latin typeface="+mn-lt"/>
                <a:ea typeface="+mn-ea"/>
                <a:cs typeface="+mn-cs"/>
              </a:rPr>
              <a:t>An opportunity to “model” good practice with clients</a:t>
            </a:r>
            <a:r>
              <a:rPr lang="en-US" sz="1200" kern="1200" dirty="0" smtClean="0">
                <a:solidFill>
                  <a:schemeClr val="tx1"/>
                </a:solidFill>
                <a:effectLst/>
                <a:latin typeface="+mn-lt"/>
                <a:ea typeface="+mn-ea"/>
                <a:cs typeface="+mn-cs"/>
              </a:rPr>
              <a:t>.  Supervisors have the opportunity to model good case management practices during supervision sessions.  When communicating with caseworkers during supervision, CM Supervisors should follow similar communication practices that we promote in our work with survivors. This means that you should:</a:t>
            </a:r>
          </a:p>
          <a:p>
            <a:pPr lvl="1"/>
            <a:r>
              <a:rPr lang="en-US" sz="1200" kern="1200" dirty="0" smtClean="0">
                <a:solidFill>
                  <a:schemeClr val="tx1"/>
                </a:solidFill>
                <a:effectLst/>
                <a:latin typeface="+mn-lt"/>
                <a:ea typeface="+mn-ea"/>
                <a:cs typeface="+mn-cs"/>
              </a:rPr>
              <a:t>Listen before asking questions</a:t>
            </a:r>
          </a:p>
          <a:p>
            <a:pPr lvl="1"/>
            <a:r>
              <a:rPr lang="en-US" sz="1200" kern="1200" dirty="0" smtClean="0">
                <a:solidFill>
                  <a:schemeClr val="tx1"/>
                </a:solidFill>
                <a:effectLst/>
                <a:latin typeface="+mn-lt"/>
                <a:ea typeface="+mn-ea"/>
                <a:cs typeface="+mn-cs"/>
              </a:rPr>
              <a:t>Pay attention to your and the caseworkers’ verbal and non-verbal communication.</a:t>
            </a:r>
          </a:p>
          <a:p>
            <a:pPr lvl="1"/>
            <a:r>
              <a:rPr lang="en-US" sz="1200" kern="1200" dirty="0" smtClean="0">
                <a:solidFill>
                  <a:schemeClr val="tx1"/>
                </a:solidFill>
                <a:effectLst/>
                <a:latin typeface="+mn-lt"/>
                <a:ea typeface="+mn-ea"/>
                <a:cs typeface="+mn-cs"/>
              </a:rPr>
              <a:t>Do not begin a question with “why”—instead of saying “why did you do that,” try to understand the rationale of the caseworkers’ decision or action by saying something like,  “Tell me more about your strategy or decision when you did X.”</a:t>
            </a:r>
          </a:p>
          <a:p>
            <a:pPr lvl="1"/>
            <a:r>
              <a:rPr lang="en-US" sz="1200" kern="1200" dirty="0" smtClean="0">
                <a:solidFill>
                  <a:schemeClr val="tx1"/>
                </a:solidFill>
                <a:effectLst/>
                <a:latin typeface="+mn-lt"/>
                <a:ea typeface="+mn-ea"/>
                <a:cs typeface="+mn-cs"/>
              </a:rPr>
              <a:t>Summarize your understanding of what the caseworker has told you so that that we limit miscommunication. For instance, say: “What I hear you saying is xxx” or “Let me make sure I get this right, you were saying that xxx”</a:t>
            </a:r>
          </a:p>
          <a:p>
            <a:pPr lvl="1"/>
            <a:r>
              <a:rPr lang="en-US" sz="1200" kern="1200" dirty="0" smtClean="0">
                <a:solidFill>
                  <a:schemeClr val="tx1"/>
                </a:solidFill>
                <a:effectLst/>
                <a:latin typeface="+mn-lt"/>
                <a:ea typeface="+mn-ea"/>
                <a:cs typeface="+mn-cs"/>
              </a:rPr>
              <a:t>Demonstrate empathy for the caseworkers’ challenges, concerns and worries about a case.</a:t>
            </a:r>
          </a:p>
          <a:p>
            <a:pPr lvl="1"/>
            <a:r>
              <a:rPr lang="en-US" sz="1200" kern="1200" dirty="0" smtClean="0">
                <a:solidFill>
                  <a:schemeClr val="tx1"/>
                </a:solidFill>
                <a:effectLst/>
                <a:latin typeface="+mn-lt"/>
                <a:ea typeface="+mn-ea"/>
                <a:cs typeface="+mn-cs"/>
              </a:rPr>
              <a:t>Work from a strengths-based perspective, being sure to highlight what you think the caseworker did well and ask her what she thinks could have been done differently before you share your feedback. </a:t>
            </a:r>
          </a:p>
          <a:p>
            <a:pPr lvl="1"/>
            <a:r>
              <a:rPr lang="en-US" sz="1200" kern="1200" dirty="0" smtClean="0">
                <a:solidFill>
                  <a:schemeClr val="tx1"/>
                </a:solidFill>
                <a:effectLst/>
                <a:latin typeface="+mn-lt"/>
                <a:ea typeface="+mn-ea"/>
                <a:cs typeface="+mn-cs"/>
              </a:rPr>
              <a:t>Seek to empower the caseworker by asking her to problem-solve instead of immediately providing her with solutions.</a:t>
            </a:r>
          </a:p>
          <a:p>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10</a:t>
            </a:fld>
            <a:endParaRPr lang="en-US"/>
          </a:p>
        </p:txBody>
      </p:sp>
    </p:spTree>
    <p:extLst>
      <p:ext uri="{BB962C8B-B14F-4D97-AF65-F5344CB8AC3E}">
        <p14:creationId xmlns:p14="http://schemas.microsoft.com/office/powerpoint/2010/main" xmlns="" val="4352173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a:t>
            </a:r>
            <a:r>
              <a:rPr lang="en-US" baseline="0" dirty="0" smtClean="0"/>
              <a:t> looking at the readiness of supervisees to conduct case management activities with survivors of gender-based survivors, it can be helpful to use different tools in addition to having open, non-judgmental conversations. We recommend using these three tools for initial and ongoing supervision of case managers. </a:t>
            </a:r>
          </a:p>
          <a:p>
            <a:endParaRPr lang="en-US" baseline="0" dirty="0" smtClean="0"/>
          </a:p>
          <a:p>
            <a:r>
              <a:rPr lang="en-US" baseline="0" dirty="0" smtClean="0"/>
              <a:t>The first tool, the </a:t>
            </a:r>
            <a:r>
              <a:rPr lang="en-US" b="1" baseline="0" dirty="0" smtClean="0"/>
              <a:t>Survivor </a:t>
            </a:r>
            <a:r>
              <a:rPr lang="en-US" b="1" baseline="0" dirty="0" err="1" smtClean="0"/>
              <a:t>Centred</a:t>
            </a:r>
            <a:r>
              <a:rPr lang="en-US" b="1" baseline="0" dirty="0" smtClean="0"/>
              <a:t> Attitude Scale </a:t>
            </a:r>
            <a:r>
              <a:rPr lang="en-US" baseline="0" dirty="0" smtClean="0"/>
              <a:t>evaluates attitudes amongst staff providing direct support to survivors; it can be helpful when used as an initial assessment of where a case manager is in regards to survivor-centered care. </a:t>
            </a:r>
          </a:p>
          <a:p>
            <a:endParaRPr lang="en-US" baseline="0" dirty="0" smtClean="0"/>
          </a:p>
          <a:p>
            <a:r>
              <a:rPr lang="en-US" baseline="0" dirty="0" smtClean="0"/>
              <a:t>The second tool, the </a:t>
            </a:r>
            <a:r>
              <a:rPr lang="en-US" b="1" baseline="0" dirty="0" smtClean="0"/>
              <a:t>Survivor </a:t>
            </a:r>
            <a:r>
              <a:rPr lang="en-US" b="1" baseline="0" dirty="0" err="1" smtClean="0"/>
              <a:t>Centred</a:t>
            </a:r>
            <a:r>
              <a:rPr lang="en-US" b="1" baseline="0" dirty="0" smtClean="0"/>
              <a:t> Case Management Knowledge Assessment</a:t>
            </a:r>
            <a:r>
              <a:rPr lang="en-US" baseline="0" dirty="0" smtClean="0"/>
              <a:t>, can also be used as an initial assessment of a caseworker, looking at the caseworker’s foundational knowledge of working with survivors. This assessment can be used to create a plan to address those areas in which knowledge needs to be further developed. </a:t>
            </a:r>
          </a:p>
          <a:p>
            <a:endParaRPr lang="en-US" baseline="0" dirty="0" smtClean="0"/>
          </a:p>
          <a:p>
            <a:r>
              <a:rPr lang="en-US" baseline="0" dirty="0" smtClean="0"/>
              <a:t>The third tool, the </a:t>
            </a:r>
            <a:r>
              <a:rPr lang="en-US" b="1" baseline="0" dirty="0" smtClean="0"/>
              <a:t>Survivor Centered Case Management Skills Building Tool</a:t>
            </a:r>
            <a:r>
              <a:rPr lang="en-US" baseline="0" dirty="0" smtClean="0"/>
              <a:t>, can be used to support caseworkers in developing competencies and knowledge in their work with survivors. This a great way to plan supervision goals out with caseworkers. </a:t>
            </a:r>
          </a:p>
          <a:p>
            <a:endParaRPr lang="en-US" baseline="0" dirty="0" smtClean="0"/>
          </a:p>
          <a:p>
            <a:r>
              <a:rPr lang="en-US" baseline="0" dirty="0" smtClean="0"/>
              <a:t>All of these tools can be found in the Appendices of the GBV Case Management Guidelines.  They also can be adapted for your context.   </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11</a:t>
            </a:fld>
            <a:endParaRPr lang="en-US"/>
          </a:p>
        </p:txBody>
      </p:sp>
    </p:spTree>
    <p:extLst>
      <p:ext uri="{BB962C8B-B14F-4D97-AF65-F5344CB8AC3E}">
        <p14:creationId xmlns:p14="http://schemas.microsoft.com/office/powerpoint/2010/main" xmlns="" val="16397472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**Distribute</a:t>
            </a:r>
            <a:r>
              <a:rPr lang="en-US" b="1" baseline="0" dirty="0" smtClean="0"/>
              <a:t> copies of the Survivor </a:t>
            </a:r>
            <a:r>
              <a:rPr lang="en-US" b="1" baseline="0" dirty="0" err="1" smtClean="0"/>
              <a:t>Centred</a:t>
            </a:r>
            <a:r>
              <a:rPr lang="en-US" b="1" baseline="0" dirty="0" smtClean="0"/>
              <a:t>  Attitude Scale and the Instructions for Scoring.  Review the instructions with the group.  Ask that they complete the scale first and then do the scoring.  Emphasize that you will not be asking them to share their scores, so they should be honest.  The purpose is for them to just be exposed to the tool. ** </a:t>
            </a:r>
            <a:endParaRPr lang="en-US" b="1" dirty="0" smtClean="0"/>
          </a:p>
          <a:p>
            <a:endParaRPr lang="en-US" dirty="0" smtClean="0"/>
          </a:p>
          <a:p>
            <a:r>
              <a:rPr lang="en-US" dirty="0" smtClean="0"/>
              <a:t>Let’s</a:t>
            </a:r>
            <a:r>
              <a:rPr lang="en-US" baseline="0" dirty="0" smtClean="0"/>
              <a:t> get some practice with one of those tools. I’m handing out a copy of the Survivor </a:t>
            </a:r>
            <a:r>
              <a:rPr lang="en-US" baseline="0" dirty="0" err="1" smtClean="0"/>
              <a:t>Centred</a:t>
            </a:r>
            <a:r>
              <a:rPr lang="en-US" baseline="0" dirty="0" smtClean="0"/>
              <a:t> Attitude Scale; please complete the scale individually, calculating your score once you are finish. You will not be sharing your scores or your responses to the answers. Once everyone at your table or in your small group has finished, discuss your experience completing the scale, using these questions to guide your discussion. </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12</a:t>
            </a:fld>
            <a:endParaRPr lang="en-US"/>
          </a:p>
        </p:txBody>
      </p:sp>
    </p:spTree>
    <p:extLst>
      <p:ext uri="{BB962C8B-B14F-4D97-AF65-F5344CB8AC3E}">
        <p14:creationId xmlns:p14="http://schemas.microsoft.com/office/powerpoint/2010/main" xmlns="" val="35779465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None/>
            </a:pPr>
            <a:r>
              <a:rPr lang="en-US" b="1" dirty="0" smtClean="0"/>
              <a:t>**Distribute</a:t>
            </a:r>
            <a:r>
              <a:rPr lang="en-US" b="1" baseline="0" dirty="0" smtClean="0"/>
              <a:t> copies of the Survivor </a:t>
            </a:r>
            <a:r>
              <a:rPr lang="en-US" b="1" baseline="0" dirty="0" err="1" smtClean="0"/>
              <a:t>Centred</a:t>
            </a:r>
            <a:r>
              <a:rPr lang="en-US" b="1" baseline="0" dirty="0" smtClean="0"/>
              <a:t> Knowledge Assessment Tool and the Survivor </a:t>
            </a:r>
            <a:r>
              <a:rPr lang="en-US" b="1" baseline="0" dirty="0" err="1" smtClean="0"/>
              <a:t>Centred</a:t>
            </a:r>
            <a:r>
              <a:rPr lang="en-US" b="1" baseline="0" dirty="0" smtClean="0"/>
              <a:t> Case Management Skills Building Tool.**</a:t>
            </a:r>
          </a:p>
          <a:p>
            <a:pPr marL="0" indent="0" algn="l">
              <a:buNone/>
            </a:pPr>
            <a:endParaRPr lang="en-US" dirty="0" smtClean="0"/>
          </a:p>
          <a:p>
            <a:pPr marL="0" indent="0" algn="l">
              <a:buNone/>
            </a:pPr>
            <a:r>
              <a:rPr lang="en-US" dirty="0" smtClean="0"/>
              <a:t>Let’s take some time to role play using the aforementioned tools. </a:t>
            </a:r>
            <a:r>
              <a:rPr lang="en-US" sz="1200" dirty="0" smtClean="0">
                <a:cs typeface="Arial" panose="020B0604020202020204" pitchFamily="34" charset="0"/>
              </a:rPr>
              <a:t>Break into small groups of no more than 4 people and individually read the case study about a caseworker who needs to work on developing skills and competencies for working with survivors of GBV. </a:t>
            </a:r>
          </a:p>
          <a:p>
            <a:pPr marL="0" indent="0" algn="l">
              <a:buNone/>
            </a:pPr>
            <a:endParaRPr lang="en-US" sz="1200" dirty="0" smtClean="0">
              <a:cs typeface="Arial" panose="020B0604020202020204" pitchFamily="34" charset="0"/>
            </a:endParaRPr>
          </a:p>
          <a:p>
            <a:pPr marL="0">
              <a:buFont typeface="Arial" pitchFamily="34" charset="0"/>
              <a:buChar char="•"/>
            </a:pPr>
            <a:r>
              <a:rPr lang="en-US" dirty="0" smtClean="0">
                <a:solidFill>
                  <a:schemeClr val="tx1"/>
                </a:solidFill>
                <a:cs typeface="Arial" panose="020B0604020202020204" pitchFamily="34" charset="0"/>
              </a:rPr>
              <a:t>Two people in each group will role play a supervisory session </a:t>
            </a:r>
            <a:r>
              <a:rPr lang="en-US" dirty="0" smtClean="0">
                <a:solidFill>
                  <a:schemeClr val="tx1"/>
                </a:solidFill>
              </a:rPr>
              <a:t>using the </a:t>
            </a:r>
            <a:r>
              <a:rPr lang="en-US" b="1" dirty="0" smtClean="0">
                <a:solidFill>
                  <a:schemeClr val="tx1"/>
                </a:solidFill>
                <a:cs typeface="Arial" panose="020B0604020202020204" pitchFamily="34" charset="0"/>
              </a:rPr>
              <a:t>Survivor Centered Knowledge Assessment Tools.  </a:t>
            </a:r>
            <a:r>
              <a:rPr lang="en-US" dirty="0" smtClean="0">
                <a:solidFill>
                  <a:schemeClr val="tx1"/>
                </a:solidFill>
                <a:cs typeface="Arial" panose="020B0604020202020204" pitchFamily="34" charset="0"/>
              </a:rPr>
              <a:t>The other two group members will observe noting what the ‘supervisor’ does well and where the ‘supervisor’ can improve. </a:t>
            </a:r>
          </a:p>
          <a:p>
            <a:pPr marL="0">
              <a:buFont typeface="Arial" pitchFamily="34" charset="0"/>
              <a:buChar char="•"/>
            </a:pPr>
            <a:r>
              <a:rPr lang="en-US" dirty="0" smtClean="0">
                <a:solidFill>
                  <a:schemeClr val="tx1"/>
                </a:solidFill>
                <a:cs typeface="Arial" panose="020B0604020202020204" pitchFamily="34" charset="0"/>
              </a:rPr>
              <a:t>The observers and role players will then switch.  The second group will practice the </a:t>
            </a:r>
            <a:r>
              <a:rPr lang="en-US" dirty="0" smtClean="0">
                <a:solidFill>
                  <a:schemeClr val="tx1"/>
                </a:solidFill>
              </a:rPr>
              <a:t> </a:t>
            </a:r>
            <a:r>
              <a:rPr lang="en-US" b="1" dirty="0" smtClean="0">
                <a:solidFill>
                  <a:schemeClr val="tx1"/>
                </a:solidFill>
                <a:cs typeface="Arial" panose="020B0604020202020204" pitchFamily="34" charset="0"/>
              </a:rPr>
              <a:t>Survivor Centered Case Management Skills Building Tool</a:t>
            </a:r>
            <a:r>
              <a:rPr lang="en-US" dirty="0" smtClean="0">
                <a:solidFill>
                  <a:schemeClr val="tx1"/>
                </a:solidFill>
                <a:cs typeface="Arial" panose="020B0604020202020204" pitchFamily="34" charset="0"/>
              </a:rPr>
              <a:t>.</a:t>
            </a:r>
            <a:endParaRPr lang="en-US" dirty="0" smtClean="0">
              <a:solidFill>
                <a:schemeClr val="tx1"/>
              </a:solidFill>
            </a:endParaRPr>
          </a:p>
          <a:p>
            <a:pPr>
              <a:buFont typeface="Arial" pitchFamily="34" charset="0"/>
              <a:buChar char="•"/>
            </a:pPr>
            <a:endParaRPr lang="en-US" dirty="0" smtClean="0">
              <a:solidFill>
                <a:schemeClr val="tx1"/>
              </a:solidFill>
            </a:endParaRPr>
          </a:p>
          <a:p>
            <a:pPr marL="0" indent="0" algn="l">
              <a:buNone/>
            </a:pPr>
            <a:endParaRPr lang="en-US" sz="1200" b="1" dirty="0" smtClean="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13</a:t>
            </a:fld>
            <a:endParaRPr lang="en-US"/>
          </a:p>
        </p:txBody>
      </p:sp>
    </p:spTree>
    <p:extLst>
      <p:ext uri="{BB962C8B-B14F-4D97-AF65-F5344CB8AC3E}">
        <p14:creationId xmlns:p14="http://schemas.microsoft.com/office/powerpoint/2010/main" xmlns="" val="12167610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smtClean="0"/>
              <a:t>**Distribute Handout 18.2 Developing Case Management Protocol.**</a:t>
            </a:r>
          </a:p>
          <a:p>
            <a:endParaRPr lang="en-US" b="1" baseline="0" dirty="0" smtClean="0"/>
          </a:p>
          <a:p>
            <a:r>
              <a:rPr lang="en-US" baseline="0" dirty="0" smtClean="0"/>
              <a:t>Please read the scenario and then, in small groups, discuss your reactions to this situation. Brainstorm with your group what protocol would be important to have in place in this scenario. Write them down and be prepared to share with the larger group. (Facilitator- if you have the ability to write the protocol down on a flipchart or board, please do so – you can then compare the groups’ protocol to the recommendations on the next slide)</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14</a:t>
            </a:fld>
            <a:endParaRPr lang="en-US"/>
          </a:p>
        </p:txBody>
      </p:sp>
    </p:spTree>
    <p:extLst>
      <p:ext uri="{BB962C8B-B14F-4D97-AF65-F5344CB8AC3E}">
        <p14:creationId xmlns:p14="http://schemas.microsoft.com/office/powerpoint/2010/main" xmlns="" val="40221537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the</a:t>
            </a:r>
            <a:r>
              <a:rPr lang="en-US" baseline="0" dirty="0" smtClean="0"/>
              <a:t> scenario on the last slide illustrated, having a case management protocol in place is important to provide stability, understanding, and safety in the case management environment. It is recommended to include the following topics in any case management protocol: </a:t>
            </a:r>
          </a:p>
          <a:p>
            <a:r>
              <a:rPr lang="en-US" b="1" dirty="0" smtClean="0">
                <a:cs typeface="Arial" panose="020B0604020202020204" pitchFamily="34" charset="0"/>
              </a:rPr>
              <a:t>Caseload</a:t>
            </a:r>
            <a:r>
              <a:rPr lang="en-US" dirty="0" smtClean="0">
                <a:cs typeface="Arial" panose="020B0604020202020204" pitchFamily="34" charset="0"/>
              </a:rPr>
              <a:t> – The maximum number of cases a caseworker should be handling at one time</a:t>
            </a:r>
          </a:p>
          <a:p>
            <a:r>
              <a:rPr lang="en-US" b="1" dirty="0" smtClean="0">
                <a:cs typeface="Arial" panose="020B0604020202020204" pitchFamily="34" charset="0"/>
              </a:rPr>
              <a:t>How ‘high-risk’ cases will be handled </a:t>
            </a:r>
            <a:r>
              <a:rPr lang="en-US" dirty="0" smtClean="0">
                <a:cs typeface="Arial" panose="020B0604020202020204" pitchFamily="34" charset="0"/>
              </a:rPr>
              <a:t>– to whom and when does the caseworker bring a case to a supervisor’s attention?</a:t>
            </a:r>
          </a:p>
          <a:p>
            <a:r>
              <a:rPr lang="en-US" b="1" dirty="0" smtClean="0">
                <a:cs typeface="Arial" panose="020B0604020202020204" pitchFamily="34" charset="0"/>
              </a:rPr>
              <a:t>Mandatory reporting </a:t>
            </a:r>
            <a:r>
              <a:rPr lang="en-US" dirty="0" smtClean="0">
                <a:cs typeface="Arial" panose="020B0604020202020204" pitchFamily="34" charset="0"/>
              </a:rPr>
              <a:t>– procedures and guidance for handling specific reporting situations</a:t>
            </a:r>
          </a:p>
          <a:p>
            <a:r>
              <a:rPr lang="en-US" b="1" dirty="0" smtClean="0">
                <a:cs typeface="Arial" panose="020B0604020202020204" pitchFamily="34" charset="0"/>
              </a:rPr>
              <a:t>List of forms </a:t>
            </a:r>
            <a:r>
              <a:rPr lang="en-US" dirty="0" smtClean="0">
                <a:cs typeface="Arial" panose="020B0604020202020204" pitchFamily="34" charset="0"/>
              </a:rPr>
              <a:t>– checklist of forms that need to be completed for each case</a:t>
            </a:r>
          </a:p>
          <a:p>
            <a:r>
              <a:rPr lang="en-US" b="1" dirty="0" smtClean="0">
                <a:cs typeface="Arial" panose="020B0604020202020204" pitchFamily="34" charset="0"/>
              </a:rPr>
              <a:t>Instructions for case filing </a:t>
            </a:r>
            <a:r>
              <a:rPr lang="en-US" dirty="0" smtClean="0">
                <a:cs typeface="Arial" panose="020B0604020202020204" pitchFamily="34" charset="0"/>
              </a:rPr>
              <a:t>– clear instructions for how paperwork in files should be organized and how the files should be stored </a:t>
            </a:r>
          </a:p>
          <a:p>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15</a:t>
            </a:fld>
            <a:endParaRPr lang="en-US"/>
          </a:p>
        </p:txBody>
      </p:sp>
    </p:spTree>
    <p:extLst>
      <p:ext uri="{BB962C8B-B14F-4D97-AF65-F5344CB8AC3E}">
        <p14:creationId xmlns:p14="http://schemas.microsoft.com/office/powerpoint/2010/main" xmlns="" val="7405546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 we’ve discussed the purpose</a:t>
            </a:r>
            <a:r>
              <a:rPr lang="en-US" baseline="0" dirty="0" smtClean="0"/>
              <a:t> of supervision, we’re going to talk more about three different methods of supervision: individual supervision, case file reviews, and group supervision. </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16</a:t>
            </a:fld>
            <a:endParaRPr lang="en-US"/>
          </a:p>
        </p:txBody>
      </p:sp>
    </p:spTree>
    <p:extLst>
      <p:ext uri="{BB962C8B-B14F-4D97-AF65-F5344CB8AC3E}">
        <p14:creationId xmlns:p14="http://schemas.microsoft.com/office/powerpoint/2010/main" xmlns="" val="998970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We’re going to start by</a:t>
            </a:r>
            <a:r>
              <a:rPr lang="en-US" baseline="0" dirty="0" smtClean="0"/>
              <a:t> looking at individual supervision for a new case, which involves 5 distinct steps. The first step is to understand the background of the case. This can be done by asking questions such as “Who is the survivor? What happened? How was the case reported?” and, if the survivor is a child, “Who is the primary caregiver?” The second step is to understand the immediate needs identified by the caseworker and survivor. This can be done by asking questions such as “What are the survivor’s immediate safety needs? What are her medical needs?” and “What are her psychosocial needs?”</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17</a:t>
            </a:fld>
            <a:endParaRPr lang="en-US"/>
          </a:p>
        </p:txBody>
      </p:sp>
    </p:spTree>
    <p:extLst>
      <p:ext uri="{BB962C8B-B14F-4D97-AF65-F5344CB8AC3E}">
        <p14:creationId xmlns:p14="http://schemas.microsoft.com/office/powerpoint/2010/main" xmlns="" val="20242332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third</a:t>
            </a:r>
            <a:r>
              <a:rPr lang="en-US" baseline="0" dirty="0" smtClean="0"/>
              <a:t> step is to understand how the caseworker completed case action planning which can be done by asking the following questions: “Was a safety plan completed? What referrals were made?” and “Is suicidal ideation a concern?” The fourth step is to support the caseworker with follow-up by asking the following questions “What next steps need to be taken?” and “When will you meet with the survivor again?” The fifth and final step is to close the supervision session by showing appreciation for the caseworker’s efforts and work with the survivor and offering your ongoing support. You can do this by saying something like “Thank you for your thorough work with the survivor. I’m here to support you if you need anything before our next supervision.”</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18</a:t>
            </a:fld>
            <a:endParaRPr lang="en-US"/>
          </a:p>
        </p:txBody>
      </p:sp>
    </p:spTree>
    <p:extLst>
      <p:ext uri="{BB962C8B-B14F-4D97-AF65-F5344CB8AC3E}">
        <p14:creationId xmlns:p14="http://schemas.microsoft.com/office/powerpoint/2010/main" xmlns="" val="6300676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**Distribute</a:t>
            </a:r>
            <a:r>
              <a:rPr lang="en-US" b="1" baseline="0" dirty="0" smtClean="0"/>
              <a:t> Handout 18.3 Individual Supervision New Cases.**</a:t>
            </a:r>
            <a:endParaRPr lang="en-US" b="1" dirty="0" smtClean="0"/>
          </a:p>
          <a:p>
            <a:endParaRPr lang="en-US" dirty="0" smtClean="0"/>
          </a:p>
          <a:p>
            <a:r>
              <a:rPr lang="en-US" dirty="0" smtClean="0"/>
              <a:t>Let’s put what</a:t>
            </a:r>
            <a:r>
              <a:rPr lang="en-US" baseline="0" dirty="0" smtClean="0"/>
              <a:t> we just learned into practice. We’re going to divide into two groups (facilitator, you can have the room count out by 2s, and split into a group of number 1s and number 2s) Group 1, please review the steps of supervision for a new case, you will be role playing a supervisor. I will give each group a handout with background for a caseworker and a supervisor.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After role playing for about 10 minutes, have everyone come back to the larger group and share experiences. </a:t>
            </a:r>
            <a:endParaRPr lang="en-US" dirty="0" smtClean="0"/>
          </a:p>
          <a:p>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19</a:t>
            </a:fld>
            <a:endParaRPr lang="en-US"/>
          </a:p>
        </p:txBody>
      </p:sp>
    </p:spTree>
    <p:extLst>
      <p:ext uri="{BB962C8B-B14F-4D97-AF65-F5344CB8AC3E}">
        <p14:creationId xmlns:p14="http://schemas.microsoft.com/office/powerpoint/2010/main" xmlns="" val="210243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Overview - Module 18: Supervision for Survivor-Centered</a:t>
            </a:r>
            <a:r>
              <a:rPr lang="en-US" sz="1200" b="1" kern="1200" baseline="0" dirty="0" smtClean="0">
                <a:solidFill>
                  <a:schemeClr val="tx1"/>
                </a:solidFill>
                <a:effectLst/>
                <a:latin typeface="+mn-lt"/>
                <a:ea typeface="+mn-ea"/>
                <a:cs typeface="+mn-cs"/>
              </a:rPr>
              <a:t> Case Management</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Learning Objectives</a:t>
            </a:r>
          </a:p>
          <a:p>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Gain a foundational knowledge of the purpose and function of supervision.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Utilize various supervisory tools to evaluate performance.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Describe the different ways in which supervision can be conducted.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Duration</a:t>
            </a:r>
            <a:r>
              <a:rPr lang="en-US" sz="1200" b="0" kern="1200" dirty="0" smtClean="0">
                <a:solidFill>
                  <a:schemeClr val="tx1"/>
                </a:solidFill>
                <a:effectLst/>
                <a:latin typeface="+mn-lt"/>
                <a:ea typeface="+mn-ea"/>
                <a:cs typeface="+mn-cs"/>
              </a:rPr>
              <a:t>:</a:t>
            </a:r>
            <a:r>
              <a:rPr lang="en-US" sz="1200" b="0" kern="1200" baseline="0" dirty="0" smtClean="0">
                <a:solidFill>
                  <a:schemeClr val="tx1"/>
                </a:solidFill>
                <a:effectLst/>
                <a:latin typeface="+mn-lt"/>
                <a:ea typeface="+mn-ea"/>
                <a:cs typeface="+mn-cs"/>
              </a:rPr>
              <a:t> 2 hours 45 minutes (not including a suggested 15 minute break)</a:t>
            </a:r>
            <a:endParaRPr lang="en-US"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Materials</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Handout 18.1- Purpose (one for each participant)</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Handout 18.2 – Developing Case Management</a:t>
            </a:r>
            <a:r>
              <a:rPr lang="en-US" sz="1200" kern="1200" baseline="0" dirty="0" smtClean="0">
                <a:solidFill>
                  <a:schemeClr val="tx1"/>
                </a:solidFill>
                <a:effectLst/>
                <a:latin typeface="+mn-lt"/>
                <a:ea typeface="+mn-ea"/>
                <a:cs typeface="+mn-cs"/>
              </a:rPr>
              <a:t> Protocol </a:t>
            </a:r>
            <a:r>
              <a:rPr lang="en-US" sz="1200" kern="1200" dirty="0" smtClean="0">
                <a:solidFill>
                  <a:schemeClr val="tx1"/>
                </a:solidFill>
                <a:effectLst/>
                <a:latin typeface="+mn-lt"/>
                <a:ea typeface="+mn-ea"/>
                <a:cs typeface="+mn-cs"/>
              </a:rPr>
              <a:t>(one for each participant)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Handout 18.3 – Individual Supervision New Cases (one for each participant)</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Handout 18.4 – Putting</a:t>
            </a:r>
            <a:r>
              <a:rPr lang="en-US" sz="1200" kern="1200" baseline="0" dirty="0" smtClean="0">
                <a:solidFill>
                  <a:schemeClr val="tx1"/>
                </a:solidFill>
                <a:effectLst/>
                <a:latin typeface="+mn-lt"/>
                <a:ea typeface="+mn-ea"/>
                <a:cs typeface="+mn-cs"/>
              </a:rPr>
              <a:t> it All Together</a:t>
            </a:r>
            <a:r>
              <a:rPr lang="en-US" sz="1200" kern="1200" dirty="0" smtClean="0">
                <a:solidFill>
                  <a:schemeClr val="tx1"/>
                </a:solidFill>
                <a:effectLst/>
                <a:latin typeface="+mn-lt"/>
                <a:ea typeface="+mn-ea"/>
                <a:cs typeface="+mn-cs"/>
              </a:rPr>
              <a:t> Activity (one for each participant)</a:t>
            </a:r>
            <a:endParaRPr lang="en-GB" sz="1200" kern="1200" dirty="0" smtClean="0">
              <a:solidFill>
                <a:schemeClr val="tx1"/>
              </a:solidFill>
              <a:effectLst/>
              <a:latin typeface="+mn-lt"/>
              <a:ea typeface="+mn-ea"/>
              <a:cs typeface="+mn-cs"/>
            </a:endParaRPr>
          </a:p>
          <a:p>
            <a:pPr marL="0" indent="0">
              <a:buFont typeface="Arial" charset="0"/>
              <a:buNone/>
            </a:pPr>
            <a:r>
              <a:rPr lang="en-US" dirty="0" smtClean="0">
                <a:effectLst/>
              </a:rPr>
              <a:t> </a:t>
            </a:r>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Preparation</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Print handouts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Arrange room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Review slides and presenter notes</a:t>
            </a:r>
            <a:endParaRPr lang="en-GB" sz="1200" kern="1200" dirty="0" smtClean="0">
              <a:solidFill>
                <a:schemeClr val="tx1"/>
              </a:solidFill>
              <a:effectLst/>
              <a:latin typeface="+mn-lt"/>
              <a:ea typeface="+mn-ea"/>
              <a:cs typeface="+mn-cs"/>
            </a:endParaRPr>
          </a:p>
          <a:p>
            <a:pPr marL="0" indent="0">
              <a:buFont typeface="Arial" charset="0"/>
              <a:buNone/>
            </a:pPr>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Outline</a:t>
            </a:r>
            <a:endParaRPr lang="en-US" sz="1200" kern="1200" dirty="0" smtClean="0">
              <a:solidFill>
                <a:schemeClr val="tx1"/>
              </a:solidFill>
              <a:effectLst/>
              <a:latin typeface="+mn-lt"/>
              <a:ea typeface="+mn-ea"/>
              <a:cs typeface="+mn-cs"/>
            </a:endParaRPr>
          </a:p>
          <a:p>
            <a:endParaRPr lang="en-US" sz="1200" b="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20</a:t>
            </a:r>
            <a:r>
              <a:rPr lang="en-GB" sz="1200" kern="1200" baseline="0" dirty="0" smtClean="0">
                <a:solidFill>
                  <a:schemeClr val="tx1"/>
                </a:solidFill>
                <a:effectLst/>
                <a:latin typeface="+mn-lt"/>
                <a:ea typeface="+mn-ea"/>
                <a:cs typeface="+mn-cs"/>
              </a:rPr>
              <a:t> mins - </a:t>
            </a:r>
            <a:r>
              <a:rPr lang="en-US" sz="1200" kern="1200" dirty="0" smtClean="0">
                <a:solidFill>
                  <a:schemeClr val="tx1"/>
                </a:solidFill>
                <a:effectLst/>
                <a:latin typeface="+mn-lt"/>
                <a:ea typeface="+mn-ea"/>
                <a:cs typeface="+mn-cs"/>
              </a:rPr>
              <a:t>Objectives &amp; Introduction (1-5)</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15</a:t>
            </a:r>
            <a:r>
              <a:rPr lang="en-GB" sz="1200" kern="1200" baseline="0" dirty="0" smtClean="0">
                <a:solidFill>
                  <a:schemeClr val="tx1"/>
                </a:solidFill>
                <a:effectLst/>
                <a:latin typeface="+mn-lt"/>
                <a:ea typeface="+mn-ea"/>
                <a:cs typeface="+mn-cs"/>
              </a:rPr>
              <a:t> mins - </a:t>
            </a:r>
            <a:r>
              <a:rPr lang="en-US" sz="1200" kern="1200" dirty="0" smtClean="0">
                <a:solidFill>
                  <a:schemeClr val="tx1"/>
                </a:solidFill>
                <a:effectLst/>
                <a:latin typeface="+mn-lt"/>
                <a:ea typeface="+mn-ea"/>
                <a:cs typeface="+mn-cs"/>
              </a:rPr>
              <a:t>Purpose Activity (6-7)</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mins - </a:t>
            </a:r>
            <a:r>
              <a:rPr lang="en-US" sz="1200" kern="1200" dirty="0" smtClean="0">
                <a:solidFill>
                  <a:schemeClr val="tx1"/>
                </a:solidFill>
                <a:effectLst/>
                <a:latin typeface="+mn-lt"/>
                <a:ea typeface="+mn-ea"/>
                <a:cs typeface="+mn-cs"/>
              </a:rPr>
              <a:t>Guiding Principles Activity (8-9)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15</a:t>
            </a:r>
            <a:r>
              <a:rPr lang="en-GB" sz="1200" kern="1200" baseline="0" dirty="0" smtClean="0">
                <a:solidFill>
                  <a:schemeClr val="tx1"/>
                </a:solidFill>
                <a:effectLst/>
                <a:latin typeface="+mn-lt"/>
                <a:ea typeface="+mn-ea"/>
                <a:cs typeface="+mn-cs"/>
              </a:rPr>
              <a:t> mins - </a:t>
            </a:r>
            <a:r>
              <a:rPr lang="en-US" sz="1200" kern="1200" dirty="0" smtClean="0">
                <a:solidFill>
                  <a:schemeClr val="tx1"/>
                </a:solidFill>
                <a:effectLst/>
                <a:latin typeface="+mn-lt"/>
                <a:ea typeface="+mn-ea"/>
                <a:cs typeface="+mn-cs"/>
              </a:rPr>
              <a:t>Determining Readiness &amp; Activity (10-11)</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mins - </a:t>
            </a:r>
            <a:r>
              <a:rPr lang="en-US" sz="1200" kern="1200" dirty="0" smtClean="0">
                <a:solidFill>
                  <a:schemeClr val="tx1"/>
                </a:solidFill>
                <a:effectLst/>
                <a:latin typeface="+mn-lt"/>
                <a:ea typeface="+mn-ea"/>
                <a:cs typeface="+mn-cs"/>
              </a:rPr>
              <a:t>Role Play Activity (12)</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mins - </a:t>
            </a:r>
            <a:r>
              <a:rPr lang="en-US" sz="1200" kern="1200" dirty="0" smtClean="0">
                <a:solidFill>
                  <a:schemeClr val="tx1"/>
                </a:solidFill>
                <a:effectLst/>
                <a:latin typeface="+mn-lt"/>
                <a:ea typeface="+mn-ea"/>
                <a:cs typeface="+mn-cs"/>
              </a:rPr>
              <a:t>Preparation Activity (13-14)</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20</a:t>
            </a:r>
            <a:r>
              <a:rPr lang="en-GB" sz="1200" kern="1200" baseline="0" dirty="0" smtClean="0">
                <a:solidFill>
                  <a:schemeClr val="tx1"/>
                </a:solidFill>
                <a:effectLst/>
                <a:latin typeface="+mn-lt"/>
                <a:ea typeface="+mn-ea"/>
                <a:cs typeface="+mn-cs"/>
              </a:rPr>
              <a:t> mins - </a:t>
            </a:r>
            <a:r>
              <a:rPr lang="en-US" sz="1200" kern="1200" dirty="0" smtClean="0">
                <a:solidFill>
                  <a:schemeClr val="tx1"/>
                </a:solidFill>
                <a:effectLst/>
                <a:latin typeface="+mn-lt"/>
                <a:ea typeface="+mn-ea"/>
                <a:cs typeface="+mn-cs"/>
              </a:rPr>
              <a:t>Supervision (15-18)</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20</a:t>
            </a:r>
            <a:r>
              <a:rPr lang="en-GB" sz="1200" kern="1200" baseline="0" dirty="0" smtClean="0">
                <a:solidFill>
                  <a:schemeClr val="tx1"/>
                </a:solidFill>
                <a:effectLst/>
                <a:latin typeface="+mn-lt"/>
                <a:ea typeface="+mn-ea"/>
                <a:cs typeface="+mn-cs"/>
              </a:rPr>
              <a:t> mins - </a:t>
            </a:r>
            <a:r>
              <a:rPr lang="en-US" sz="1200" kern="1200" dirty="0" smtClean="0">
                <a:solidFill>
                  <a:schemeClr val="tx1"/>
                </a:solidFill>
                <a:effectLst/>
                <a:latin typeface="+mn-lt"/>
                <a:ea typeface="+mn-ea"/>
                <a:cs typeface="+mn-cs"/>
              </a:rPr>
              <a:t>Individual Supervision &amp; Activity Continued (19-22)</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mins - </a:t>
            </a:r>
            <a:r>
              <a:rPr lang="en-US" sz="1200" kern="1200" dirty="0" smtClean="0">
                <a:solidFill>
                  <a:schemeClr val="tx1"/>
                </a:solidFill>
                <a:effectLst/>
                <a:latin typeface="+mn-lt"/>
                <a:ea typeface="+mn-ea"/>
                <a:cs typeface="+mn-cs"/>
              </a:rPr>
              <a:t>Case File Review (23)</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15</a:t>
            </a:r>
            <a:r>
              <a:rPr lang="en-GB" sz="1200" kern="1200" baseline="0" dirty="0" smtClean="0">
                <a:solidFill>
                  <a:schemeClr val="tx1"/>
                </a:solidFill>
                <a:effectLst/>
                <a:latin typeface="+mn-lt"/>
                <a:ea typeface="+mn-ea"/>
                <a:cs typeface="+mn-cs"/>
              </a:rPr>
              <a:t> mins - </a:t>
            </a:r>
            <a:r>
              <a:rPr lang="en-US" sz="1200" kern="1200" dirty="0" smtClean="0">
                <a:solidFill>
                  <a:schemeClr val="tx1"/>
                </a:solidFill>
                <a:effectLst/>
                <a:latin typeface="+mn-lt"/>
                <a:ea typeface="+mn-ea"/>
                <a:cs typeface="+mn-cs"/>
              </a:rPr>
              <a:t>Group Supervision &amp; Activity (24-25)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15</a:t>
            </a:r>
            <a:r>
              <a:rPr lang="en-GB" sz="1200" kern="1200" baseline="0" dirty="0" smtClean="0">
                <a:solidFill>
                  <a:schemeClr val="tx1"/>
                </a:solidFill>
                <a:effectLst/>
                <a:latin typeface="+mn-lt"/>
                <a:ea typeface="+mn-ea"/>
                <a:cs typeface="+mn-cs"/>
              </a:rPr>
              <a:t> mins - </a:t>
            </a:r>
            <a:r>
              <a:rPr lang="en-US" sz="1200" kern="1200" dirty="0" smtClean="0">
                <a:solidFill>
                  <a:schemeClr val="tx1"/>
                </a:solidFill>
                <a:effectLst/>
                <a:latin typeface="+mn-lt"/>
                <a:ea typeface="+mn-ea"/>
                <a:cs typeface="+mn-cs"/>
              </a:rPr>
              <a:t>Final Role Play (26)</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5</a:t>
            </a:r>
            <a:r>
              <a:rPr lang="en-GB" sz="1200" kern="1200" baseline="0" dirty="0" smtClean="0">
                <a:solidFill>
                  <a:schemeClr val="tx1"/>
                </a:solidFill>
                <a:effectLst/>
                <a:latin typeface="+mn-lt"/>
                <a:ea typeface="+mn-ea"/>
                <a:cs typeface="+mn-cs"/>
              </a:rPr>
              <a:t> mins - </a:t>
            </a:r>
            <a:r>
              <a:rPr lang="en-US" sz="1200" kern="1200" dirty="0" smtClean="0">
                <a:solidFill>
                  <a:schemeClr val="tx1"/>
                </a:solidFill>
                <a:effectLst/>
                <a:latin typeface="+mn-lt"/>
                <a:ea typeface="+mn-ea"/>
                <a:cs typeface="+mn-cs"/>
              </a:rPr>
              <a:t>Closing (27)</a:t>
            </a:r>
            <a:endParaRPr lang="en-GB" sz="1200" kern="1200" dirty="0" smtClean="0">
              <a:solidFill>
                <a:schemeClr val="tx1"/>
              </a:solidFill>
              <a:effectLst/>
              <a:latin typeface="+mn-lt"/>
              <a:ea typeface="+mn-ea"/>
              <a:cs typeface="+mn-cs"/>
            </a:endParaRPr>
          </a:p>
          <a:p>
            <a:endParaRPr lang="en-US" sz="1200" b="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Technical Notes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Using this Module</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Supervision is an element of case management that is easy to overlook, given the many urgent and overwhelming needs that can seem like higher priorities. However, in order to establish and maintain quality, consistent services it is essential to ensure that supervision takes place; this should be stressed during this training module.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Facilitator Knowledge</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facilitator should be familiar with the supervision processes and tools outlined in the Case Management guidelines.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Key Messages</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Supervision is not about identifying and punishing faults; it should be a supportive and educational process that builds on strengths and helps caseworkers to deal with difficult situations.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Supervision should be regular and consistent, collaborative, safe, support learning and professional growth, and model good practice by the supervisor.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A case management protocol should be in place to support effective work. This protocol should detail: how many cases a caseworker should handle at once, how high risk cases will be handled, guidelines for handling mandatory reporting situations, and instructions for case documentation and filing. </a:t>
            </a:r>
            <a:endParaRPr lang="en-GB"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2</a:t>
            </a:fld>
            <a:endParaRPr lang="en-US"/>
          </a:p>
        </p:txBody>
      </p:sp>
    </p:spTree>
    <p:extLst>
      <p:ext uri="{BB962C8B-B14F-4D97-AF65-F5344CB8AC3E}">
        <p14:creationId xmlns:p14="http://schemas.microsoft.com/office/powerpoint/2010/main" xmlns="" val="14433805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Individual</a:t>
            </a:r>
            <a:r>
              <a:rPr lang="en-US" baseline="0" dirty="0" smtClean="0"/>
              <a:t> supervision for ongoing cases is very s</a:t>
            </a:r>
            <a:r>
              <a:rPr lang="en-US" dirty="0" smtClean="0"/>
              <a:t>imilar to supervision for new cases,</a:t>
            </a:r>
            <a:r>
              <a:rPr lang="en-US" baseline="0" dirty="0" smtClean="0"/>
              <a:t> but in these situations, the caseworker should come to supervision prepared with the following information: 1- updates about the case context and needs (safety), 2- progress on action plans, 3- specific questions or issues around which support is needed. It’s important for caseworkers to have prepared questions for ongoing cases because time constraints may not always allow for the supervisor and caseworker to review all open cases. The supervisor also has responsibilities in supervision for ongoing case management: 1- give the caseworker space to talk first, don’t monopolize the conversation, 2- ask the caseworker to role play her approach to the work, this will give you an opportunity to see how she provides case management services, 3- provide concrete feedback, 4- ask the caseworker to reflect on what she could have done differently (not judgmental), 5 problem solve with the caseworker around barriers, conflicts, or issues, 6- support the caseworker in the identification of next steps. </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20</a:t>
            </a:fld>
            <a:endParaRPr lang="en-US"/>
          </a:p>
        </p:txBody>
      </p:sp>
    </p:spTree>
    <p:extLst>
      <p:ext uri="{BB962C8B-B14F-4D97-AF65-F5344CB8AC3E}">
        <p14:creationId xmlns:p14="http://schemas.microsoft.com/office/powerpoint/2010/main" xmlns="" val="16271048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When</a:t>
            </a:r>
            <a:r>
              <a:rPr lang="en-US" baseline="0" dirty="0" smtClean="0"/>
              <a:t> conducting individual supervision, supervisors can use many different tools, such as the three GBV tools mentioned earlier in this training. It is also recommended that supervisors use the Case Management Quality Checklist. This checklist can be used in three different ways: it can be used throughout a case to assess the caseworker’s application of skills during each step of casework, it can be used once a case has closed to evaluate the overall skill and practice of a caseworker, and it can be used by caseworkers as a self-assessment of their meetings with survivors. This checklist can also be found in the appendix of the GBV Case Management Guidelines. </a:t>
            </a:r>
            <a:endParaRPr lang="en-US" dirty="0" smtClean="0"/>
          </a:p>
          <a:p>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Ok,</a:t>
            </a:r>
            <a:r>
              <a:rPr lang="en-US" baseline="0" dirty="0" smtClean="0"/>
              <a:t> let’s put this into practice as well. Please return to the groups from the previous activity (groups 1 and 2). Group 2, review the steps of supervision for an ongoing case, you will role play the supervisor. Group 1, think of a survivor with whom you are currently working, you will be role playing a supervisee. Supervisees, please remember to change the survivor’s name and identifying information for confidentiality! </a:t>
            </a:r>
          </a:p>
          <a:p>
            <a:endParaRPr lang="en-US" baseline="0" dirty="0" smtClean="0"/>
          </a:p>
          <a:p>
            <a:r>
              <a:rPr lang="en-US" baseline="0" dirty="0" smtClean="0"/>
              <a:t>After role playing for about 10 minutes, have everyone come back to the larger group and share experiences. </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22</a:t>
            </a:fld>
            <a:endParaRPr lang="en-US"/>
          </a:p>
        </p:txBody>
      </p:sp>
    </p:spTree>
    <p:extLst>
      <p:ext uri="{BB962C8B-B14F-4D97-AF65-F5344CB8AC3E}">
        <p14:creationId xmlns:p14="http://schemas.microsoft.com/office/powerpoint/2010/main" xmlns="" val="19523058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latin typeface="+mn-lt"/>
                <a:ea typeface="+mn-ea"/>
                <a:cs typeface="+mn-cs"/>
              </a:rPr>
              <a:t>If your organization has a case documentation system, reviewing case files on a regular basis can help your</a:t>
            </a:r>
          </a:p>
          <a:p>
            <a:r>
              <a:rPr lang="en-US" sz="1200" kern="1200" baseline="0" dirty="0" smtClean="0">
                <a:solidFill>
                  <a:schemeClr val="tx1"/>
                </a:solidFill>
                <a:latin typeface="+mn-lt"/>
                <a:ea typeface="+mn-ea"/>
                <a:cs typeface="+mn-cs"/>
              </a:rPr>
              <a:t>organization track whether forms are being used and filled out appropriately and how services are being provided</a:t>
            </a:r>
          </a:p>
          <a:p>
            <a:r>
              <a:rPr lang="en-US" sz="1200" kern="1200" baseline="0" dirty="0" smtClean="0">
                <a:solidFill>
                  <a:schemeClr val="tx1"/>
                </a:solidFill>
                <a:latin typeface="+mn-lt"/>
                <a:ea typeface="+mn-ea"/>
                <a:cs typeface="+mn-cs"/>
              </a:rPr>
              <a:t>(as documented in the case file). </a:t>
            </a:r>
            <a:r>
              <a:rPr lang="en-US" baseline="0" dirty="0" smtClean="0"/>
              <a:t>Case file reviews fulfill the administrative function of supervision by ensuring that forms are being filled out appropriately and by monitoring the services that are being provided. </a:t>
            </a:r>
            <a:r>
              <a:rPr lang="en-US" sz="1200" kern="1200" baseline="0" dirty="0" smtClean="0">
                <a:solidFill>
                  <a:schemeClr val="tx1"/>
                </a:solidFill>
                <a:latin typeface="+mn-lt"/>
                <a:ea typeface="+mn-ea"/>
                <a:cs typeface="+mn-cs"/>
              </a:rPr>
              <a:t>Case file reviews should never take the place of actual in-person supervision, and the information supervisors get from the reviews should always be complemented by other supervision methods.  </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When reviewing case files, case management supervisors should look for the following:</a:t>
            </a:r>
          </a:p>
          <a:p>
            <a:endParaRPr lang="en-US" sz="1200" b="1"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Consent Form</a:t>
            </a:r>
          </a:p>
          <a:p>
            <a:r>
              <a:rPr lang="en-US" sz="1200" kern="1200" baseline="0" dirty="0" smtClean="0">
                <a:solidFill>
                  <a:schemeClr val="tx1"/>
                </a:solidFill>
                <a:latin typeface="+mn-lt"/>
                <a:ea typeface="+mn-ea"/>
                <a:cs typeface="+mn-cs"/>
              </a:rPr>
              <a:t>Has the consent form been signed by the survivor, or if a child survivor, by the child’s caregiver, trusted</a:t>
            </a:r>
          </a:p>
          <a:p>
            <a:r>
              <a:rPr lang="en-US" sz="1200" kern="1200" baseline="0" dirty="0" smtClean="0">
                <a:solidFill>
                  <a:schemeClr val="tx1"/>
                </a:solidFill>
                <a:latin typeface="+mn-lt"/>
                <a:ea typeface="+mn-ea"/>
                <a:cs typeface="+mn-cs"/>
              </a:rPr>
              <a:t>adult or the caseworker her/himself (in situations where there is no other adult), or the child herself (if 15</a:t>
            </a:r>
          </a:p>
          <a:p>
            <a:r>
              <a:rPr lang="en-US" sz="1200" kern="1200" baseline="0" dirty="0" smtClean="0">
                <a:solidFill>
                  <a:schemeClr val="tx1"/>
                </a:solidFill>
                <a:latin typeface="+mn-lt"/>
                <a:ea typeface="+mn-ea"/>
                <a:cs typeface="+mn-cs"/>
              </a:rPr>
              <a:t>and above)? Has written informed assent been documented when relevant?</a:t>
            </a:r>
          </a:p>
          <a:p>
            <a:endParaRPr lang="en-US" sz="1200" b="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Assessment Form</a:t>
            </a:r>
          </a:p>
          <a:p>
            <a:pPr>
              <a:buFont typeface="Arial" pitchFamily="34" charset="0"/>
              <a:buChar char="•"/>
            </a:pPr>
            <a:r>
              <a:rPr lang="en-US" sz="1200" kern="1200" baseline="0" dirty="0" smtClean="0">
                <a:solidFill>
                  <a:schemeClr val="tx1"/>
                </a:solidFill>
                <a:latin typeface="+mn-lt"/>
                <a:ea typeface="+mn-ea"/>
                <a:cs typeface="+mn-cs"/>
              </a:rPr>
              <a:t> Is the caseworker providing a written description of the incident on the assessment form?</a:t>
            </a:r>
          </a:p>
          <a:p>
            <a:pPr>
              <a:buFont typeface="Arial" pitchFamily="34" charset="0"/>
              <a:buChar char="•"/>
            </a:pPr>
            <a:r>
              <a:rPr lang="en-US" sz="1200" kern="1200" baseline="0" dirty="0" smtClean="0">
                <a:solidFill>
                  <a:schemeClr val="tx1"/>
                </a:solidFill>
                <a:latin typeface="+mn-lt"/>
                <a:ea typeface="+mn-ea"/>
                <a:cs typeface="+mn-cs"/>
              </a:rPr>
              <a:t> Are the needs of the survivor documented?</a:t>
            </a:r>
          </a:p>
          <a:p>
            <a:pPr>
              <a:buFont typeface="Arial" pitchFamily="34" charset="0"/>
              <a:buChar char="•"/>
            </a:pPr>
            <a:r>
              <a:rPr lang="en-US" sz="1200" kern="1200" baseline="0" dirty="0" smtClean="0">
                <a:solidFill>
                  <a:schemeClr val="tx1"/>
                </a:solidFill>
                <a:latin typeface="+mn-lt"/>
                <a:ea typeface="+mn-ea"/>
                <a:cs typeface="+mn-cs"/>
              </a:rPr>
              <a:t> Are the initial referrals documented?</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Case Action Plan</a:t>
            </a:r>
          </a:p>
          <a:p>
            <a:pPr>
              <a:buFont typeface="Arial" pitchFamily="34" charset="0"/>
              <a:buChar char="•"/>
            </a:pPr>
            <a:r>
              <a:rPr lang="en-US" sz="1200" kern="1200" baseline="0" dirty="0" smtClean="0">
                <a:solidFill>
                  <a:schemeClr val="tx1"/>
                </a:solidFill>
                <a:latin typeface="+mn-lt"/>
                <a:ea typeface="+mn-ea"/>
                <a:cs typeface="+mn-cs"/>
              </a:rPr>
              <a:t> Is the caseworker articulating clear goals and outlining actions, timelines and the person responsible for</a:t>
            </a:r>
          </a:p>
          <a:p>
            <a:r>
              <a:rPr lang="en-US" sz="1200" kern="1200" baseline="0" dirty="0" smtClean="0">
                <a:solidFill>
                  <a:schemeClr val="tx1"/>
                </a:solidFill>
                <a:latin typeface="+mn-lt"/>
                <a:ea typeface="+mn-ea"/>
                <a:cs typeface="+mn-cs"/>
              </a:rPr>
              <a:t>the action?</a:t>
            </a:r>
            <a:endParaRPr lang="en-US" dirty="0" smtClean="0"/>
          </a:p>
          <a:p>
            <a:pPr>
              <a:buFont typeface="Arial" pitchFamily="34" charset="0"/>
              <a:buChar char="•"/>
            </a:pPr>
            <a:r>
              <a:rPr lang="en-US" sz="1200" kern="1200" baseline="0" dirty="0" smtClean="0">
                <a:solidFill>
                  <a:schemeClr val="tx1"/>
                </a:solidFill>
                <a:latin typeface="+mn-lt"/>
                <a:ea typeface="+mn-ea"/>
                <a:cs typeface="+mn-cs"/>
              </a:rPr>
              <a:t> Do the goals correspond to the needs identified?</a:t>
            </a:r>
          </a:p>
          <a:p>
            <a:pPr>
              <a:buFont typeface="Arial" pitchFamily="34" charset="0"/>
              <a:buChar char="•"/>
            </a:pPr>
            <a:r>
              <a:rPr lang="en-US" sz="1200" kern="1200" baseline="0" dirty="0" smtClean="0">
                <a:solidFill>
                  <a:schemeClr val="tx1"/>
                </a:solidFill>
                <a:latin typeface="+mn-lt"/>
                <a:ea typeface="+mn-ea"/>
                <a:cs typeface="+mn-cs"/>
              </a:rPr>
              <a:t>Is the form or a follow-up form being used for follow-up to document progress and assess new needs?</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Case Notes</a:t>
            </a:r>
          </a:p>
          <a:p>
            <a:pPr>
              <a:buFont typeface="Arial" pitchFamily="34" charset="0"/>
              <a:buChar char="•"/>
            </a:pPr>
            <a:r>
              <a:rPr lang="en-US" sz="1200" kern="1200" baseline="0" dirty="0" smtClean="0">
                <a:solidFill>
                  <a:schemeClr val="tx1"/>
                </a:solidFill>
                <a:latin typeface="+mn-lt"/>
                <a:ea typeface="+mn-ea"/>
                <a:cs typeface="+mn-cs"/>
              </a:rPr>
              <a:t> Are notes from follow-up sessions documented?</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Case Closure Form</a:t>
            </a:r>
          </a:p>
          <a:p>
            <a:pPr>
              <a:buFont typeface="Arial" pitchFamily="34" charset="0"/>
              <a:buChar char="•"/>
            </a:pPr>
            <a:r>
              <a:rPr lang="en-US" sz="1200" kern="1200" baseline="0" dirty="0" smtClean="0">
                <a:solidFill>
                  <a:schemeClr val="tx1"/>
                </a:solidFill>
                <a:latin typeface="+mn-lt"/>
                <a:ea typeface="+mn-ea"/>
                <a:cs typeface="+mn-cs"/>
              </a:rPr>
              <a:t>Does the case meet the criteria for case closure?</a:t>
            </a:r>
          </a:p>
          <a:p>
            <a:pPr>
              <a:buFont typeface="Arial" pitchFamily="34" charset="0"/>
              <a:buChar char="•"/>
            </a:pPr>
            <a:r>
              <a:rPr lang="en-US" sz="1200" kern="1200" baseline="0" dirty="0" smtClean="0">
                <a:solidFill>
                  <a:schemeClr val="tx1"/>
                </a:solidFill>
                <a:latin typeface="+mn-lt"/>
                <a:ea typeface="+mn-ea"/>
                <a:cs typeface="+mn-cs"/>
              </a:rPr>
              <a:t>Has the case closure form been completed and signed by a supervisor?</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Supervisors can set up a schedule in which they randomly select a set number of files to review from each</a:t>
            </a:r>
          </a:p>
          <a:p>
            <a:r>
              <a:rPr lang="en-US" sz="1200" kern="1200" baseline="0" dirty="0" smtClean="0">
                <a:solidFill>
                  <a:schemeClr val="tx1"/>
                </a:solidFill>
                <a:latin typeface="+mn-lt"/>
                <a:ea typeface="+mn-ea"/>
                <a:cs typeface="+mn-cs"/>
              </a:rPr>
              <a:t>caseworker, or from a few caseworkers, or review two files per caseworker per week, making note of any particular</a:t>
            </a:r>
          </a:p>
          <a:p>
            <a:r>
              <a:rPr lang="en-US" sz="1200" kern="1200" baseline="0" dirty="0" smtClean="0">
                <a:solidFill>
                  <a:schemeClr val="tx1"/>
                </a:solidFill>
                <a:latin typeface="+mn-lt"/>
                <a:ea typeface="+mn-ea"/>
                <a:cs typeface="+mn-cs"/>
              </a:rPr>
              <a:t>challenges a caseworker is having with paperwork or a common challenge that emerges among files across the</a:t>
            </a:r>
          </a:p>
          <a:p>
            <a:r>
              <a:rPr lang="en-US" sz="1200" kern="1200" baseline="0" dirty="0" smtClean="0">
                <a:solidFill>
                  <a:schemeClr val="tx1"/>
                </a:solidFill>
                <a:latin typeface="+mn-lt"/>
                <a:ea typeface="+mn-ea"/>
                <a:cs typeface="+mn-cs"/>
              </a:rPr>
              <a:t>team. Findings from case file reviews can be discussed in individual or group supervision sessions.</a:t>
            </a:r>
          </a:p>
          <a:p>
            <a:endParaRPr lang="en-US" sz="1200" kern="1200" baseline="0" dirty="0" smtClean="0">
              <a:solidFill>
                <a:schemeClr val="tx1"/>
              </a:solidFill>
              <a:latin typeface="+mn-lt"/>
              <a:ea typeface="+mn-ea"/>
              <a:cs typeface="+mn-cs"/>
            </a:endParaRPr>
          </a:p>
          <a:p>
            <a:r>
              <a:rPr lang="en-US" b="1" baseline="0" dirty="0" smtClean="0"/>
              <a:t>*Would anyone like to share what their case file reviews look like?*</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23</a:t>
            </a:fld>
            <a:endParaRPr lang="en-US"/>
          </a:p>
        </p:txBody>
      </p:sp>
    </p:spTree>
    <p:extLst>
      <p:ext uri="{BB962C8B-B14F-4D97-AF65-F5344CB8AC3E}">
        <p14:creationId xmlns:p14="http://schemas.microsoft.com/office/powerpoint/2010/main" xmlns="" val="12528393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third and final way</a:t>
            </a:r>
            <a:r>
              <a:rPr lang="en-US" baseline="0" dirty="0" smtClean="0"/>
              <a:t> supervision can be conducted is through peer /group supervision. </a:t>
            </a:r>
            <a:r>
              <a:rPr lang="en-US" sz="1200" kern="1200" dirty="0" smtClean="0">
                <a:solidFill>
                  <a:schemeClr val="tx1"/>
                </a:solidFill>
                <a:effectLst/>
                <a:latin typeface="+mn-lt"/>
                <a:ea typeface="+mn-ea"/>
                <a:cs typeface="+mn-cs"/>
              </a:rPr>
              <a:t>Group or peer supervision provides staff in the same workplace the opportunity to talk with each other about their work, reflect on their work and share information, experiences and problems. It is a forum in which people can listen to each other and give valuable feedback about challenges and the effective strategies to overcome these challenges. Peer supervision should be a supportive learning and sharing experience and provided monthly to service providers.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When planning for group supervision there are a few basic considerations to keep in mind: frequency and duration, if this is in addition to regular supervision, remember that it adds an additional time commitment, preparation time needed for the group supervision, the format of group supervision – is it going to be a case review, a session on a specific topic, or a teach back, for example? – and finally, the structure of the group supervision. A suggested structure is to have an opening and check-in for 10-15 minutes, the session content for 45-60 minutes, and closing/self-care for 5-15 minutes. </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24</a:t>
            </a:fld>
            <a:endParaRPr lang="en-US"/>
          </a:p>
        </p:txBody>
      </p:sp>
    </p:spTree>
    <p:extLst>
      <p:ext uri="{BB962C8B-B14F-4D97-AF65-F5344CB8AC3E}">
        <p14:creationId xmlns:p14="http://schemas.microsoft.com/office/powerpoint/2010/main" xmlns="" val="16146381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break</a:t>
            </a:r>
            <a:r>
              <a:rPr lang="en-US" baseline="0" dirty="0" smtClean="0"/>
              <a:t> into small groups again to discuss what you think is important in group supervision. Use the questions on the slide to help guide your conversation. Be prepared to share back some of your takeaways with the larger group. </a:t>
            </a:r>
          </a:p>
          <a:p>
            <a:endParaRPr lang="en-US" baseline="0" dirty="0" smtClean="0"/>
          </a:p>
          <a:p>
            <a:r>
              <a:rPr lang="en-US" baseline="0" dirty="0" smtClean="0"/>
              <a:t>*Ensure the following elements are considered:</a:t>
            </a:r>
          </a:p>
          <a:p>
            <a:pPr marL="171450" indent="-171450">
              <a:buFontTx/>
              <a:buChar char="-"/>
            </a:pPr>
            <a:r>
              <a:rPr lang="en-US" baseline="0" dirty="0" smtClean="0"/>
              <a:t>Protect confidentiality (e.g. use hypothetical cases, do not use identifying information, etc.)</a:t>
            </a:r>
          </a:p>
          <a:p>
            <a:pPr marL="171450" indent="-171450">
              <a:buFontTx/>
              <a:buChar char="-"/>
            </a:pPr>
            <a:r>
              <a:rPr lang="en-US" dirty="0" smtClean="0"/>
              <a:t>Ensure that the session finishes</a:t>
            </a:r>
            <a:r>
              <a:rPr lang="en-US" baseline="0" dirty="0" smtClean="0"/>
              <a:t> with something to </a:t>
            </a:r>
            <a:r>
              <a:rPr lang="en-US" sz="1200" kern="1200" dirty="0" smtClean="0">
                <a:solidFill>
                  <a:schemeClr val="tx1"/>
                </a:solidFill>
                <a:effectLst/>
                <a:latin typeface="+mn-lt"/>
                <a:ea typeface="+mn-ea"/>
                <a:cs typeface="+mn-cs"/>
              </a:rPr>
              <a:t>revive energy, spirit and motivation.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It could the “brush off”, an energizer, a dance, a song, a joke, a relaxation exercise,</a:t>
            </a:r>
            <a:r>
              <a:rPr lang="en-US" sz="1200" kern="1200" baseline="0" dirty="0" smtClean="0">
                <a:solidFill>
                  <a:schemeClr val="tx1"/>
                </a:solidFill>
                <a:effectLst/>
                <a:latin typeface="+mn-lt"/>
                <a:ea typeface="+mn-ea"/>
                <a:cs typeface="+mn-cs"/>
              </a:rPr>
              <a:t> etc. </a:t>
            </a:r>
          </a:p>
          <a:p>
            <a:pPr marL="171450" indent="-171450">
              <a:buFontTx/>
              <a:buChar char="-"/>
            </a:pPr>
            <a:r>
              <a:rPr lang="en-US" sz="1200" kern="1200" baseline="0" dirty="0" smtClean="0">
                <a:solidFill>
                  <a:schemeClr val="tx1"/>
                </a:solidFill>
                <a:effectLst/>
                <a:latin typeface="+mn-lt"/>
                <a:ea typeface="+mn-ea"/>
                <a:cs typeface="+mn-cs"/>
              </a:rPr>
              <a:t>Maintaining a regular schedule for supervision sessions</a:t>
            </a:r>
          </a:p>
          <a:p>
            <a:pPr marL="171450" indent="-171450">
              <a:buFontTx/>
              <a:buChar char="-"/>
            </a:pPr>
            <a:r>
              <a:rPr lang="en-US" sz="1200" kern="1200" baseline="0" dirty="0" smtClean="0">
                <a:solidFill>
                  <a:schemeClr val="tx1"/>
                </a:solidFill>
                <a:effectLst/>
                <a:latin typeface="+mn-lt"/>
                <a:ea typeface="+mn-ea"/>
                <a:cs typeface="+mn-cs"/>
              </a:rPr>
              <a:t>Ensuring topics are shared in advance,</a:t>
            </a:r>
          </a:p>
          <a:p>
            <a:pPr marL="171450" indent="-171450">
              <a:buFontTx/>
              <a:buChar char="-"/>
            </a:pPr>
            <a:endParaRPr lang="en-US" sz="1200" kern="1200" baseline="0" dirty="0" smtClean="0">
              <a:solidFill>
                <a:schemeClr val="tx1"/>
              </a:solidFill>
              <a:effectLst/>
              <a:latin typeface="+mn-lt"/>
              <a:ea typeface="+mn-ea"/>
              <a:cs typeface="+mn-cs"/>
            </a:endParaRPr>
          </a:p>
          <a:p>
            <a:pPr marL="171450" indent="-171450">
              <a:buFontTx/>
              <a:buChar char="-"/>
            </a:pPr>
            <a:r>
              <a:rPr lang="en-US" sz="1200" kern="1200" baseline="0" dirty="0" smtClean="0">
                <a:solidFill>
                  <a:schemeClr val="tx1"/>
                </a:solidFill>
                <a:effectLst/>
                <a:latin typeface="+mn-lt"/>
                <a:ea typeface="+mn-ea"/>
                <a:cs typeface="+mn-cs"/>
              </a:rPr>
              <a:t>Etc. </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25</a:t>
            </a:fld>
            <a:endParaRPr lang="en-US"/>
          </a:p>
        </p:txBody>
      </p:sp>
    </p:spTree>
    <p:extLst>
      <p:ext uri="{BB962C8B-B14F-4D97-AF65-F5344CB8AC3E}">
        <p14:creationId xmlns:p14="http://schemas.microsoft.com/office/powerpoint/2010/main" xmlns="" val="4560940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**Distribute Handout</a:t>
            </a:r>
            <a:r>
              <a:rPr lang="en-US" b="1" baseline="0" dirty="0" smtClean="0"/>
              <a:t> 18.4 – Putting it All Together Activity**</a:t>
            </a:r>
          </a:p>
          <a:p>
            <a:endParaRPr lang="en-US" b="1" dirty="0" smtClean="0"/>
          </a:p>
          <a:p>
            <a:r>
              <a:rPr lang="en-US" dirty="0" smtClean="0"/>
              <a:t>Now, let’s put everything we’ve learned into practice! Each small group</a:t>
            </a:r>
            <a:r>
              <a:rPr lang="en-US" baseline="0" dirty="0" smtClean="0"/>
              <a:t> will be assigned a supervisory method to role play with one of the case studies that I will be passing out. After role playing in your small groups for some time, each small group will then ‘present’ their role play to the larger group. (Facilitator, assign the groups to one of these four methods: 1- individual supervision for a new case, 2- individual supervision for an ongoing case, 3- individual supervision using the case management checklist, and 4- group supervision.) </a:t>
            </a:r>
          </a:p>
          <a:p>
            <a:endParaRPr lang="en-US" baseline="0" dirty="0" smtClean="0"/>
          </a:p>
          <a:p>
            <a:r>
              <a:rPr lang="en-US" baseline="0" dirty="0" smtClean="0"/>
              <a:t>(After the groups have had some time to role play, the facilitator and a volunteer should begin the role play with one of the four methods)</a:t>
            </a:r>
            <a:endParaRPr lang="en-US" dirty="0" smtClean="0"/>
          </a:p>
          <a:p>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r>
              <a:rPr lang="en-US" b="1" dirty="0" smtClean="0"/>
              <a:t>**Review key messages from the session.**</a:t>
            </a:r>
          </a:p>
          <a:p>
            <a:pPr eaLnBrk="1" hangingPunct="1">
              <a:spcBef>
                <a:spcPct val="0"/>
              </a:spcBef>
              <a:defRPr/>
            </a:pPr>
            <a:endParaRPr lang="en-US" dirty="0" smtClean="0"/>
          </a:p>
          <a:p>
            <a:pPr eaLnBrk="1" hangingPunct="1">
              <a:spcBef>
                <a:spcPct val="0"/>
              </a:spcBef>
              <a:defRPr/>
            </a:pPr>
            <a:r>
              <a:rPr lang="en-US" dirty="0" smtClean="0"/>
              <a:t>Thank you all for your time, attention, and participation. Before we end, I</a:t>
            </a:r>
            <a:r>
              <a:rPr lang="en-US" altLang="en-US" dirty="0" smtClean="0"/>
              <a:t>’</a:t>
            </a:r>
            <a:r>
              <a:rPr lang="en-US" dirty="0" smtClean="0"/>
              <a:t>d like to open up the floor for any questions, concerns or reflections you may have. </a:t>
            </a:r>
          </a:p>
          <a:p>
            <a:pPr eaLnBrk="1" hangingPunct="1">
              <a:spcBef>
                <a:spcPct val="0"/>
              </a:spcBef>
              <a:defRPr/>
            </a:pPr>
            <a:endParaRPr lang="en-US" dirty="0" smtClean="0"/>
          </a:p>
          <a:p>
            <a:pPr eaLnBrk="1" fontAlgn="auto" hangingPunct="1">
              <a:spcBef>
                <a:spcPts val="0"/>
              </a:spcBef>
              <a:spcAft>
                <a:spcPts val="0"/>
              </a:spcAft>
              <a:defRPr/>
            </a:pPr>
            <a:r>
              <a:rPr lang="en-US" dirty="0" smtClean="0"/>
              <a:t>*</a:t>
            </a:r>
            <a:r>
              <a:rPr lang="en-US" b="1" dirty="0" smtClean="0"/>
              <a:t>Prompting questions, if needed: </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 How did you find this session? </a:t>
            </a:r>
          </a:p>
          <a:p>
            <a:pPr marL="171450" indent="-171450" eaLnBrk="1" fontAlgn="auto" hangingPunct="1">
              <a:spcBef>
                <a:spcPts val="0"/>
              </a:spcBef>
              <a:spcAft>
                <a:spcPts val="0"/>
              </a:spcAft>
              <a:buFontTx/>
              <a:buChar char="-"/>
              <a:defRPr/>
            </a:pPr>
            <a:r>
              <a:rPr lang="en-US" dirty="0" smtClean="0"/>
              <a:t>What was easy? What was difficult? </a:t>
            </a:r>
          </a:p>
          <a:p>
            <a:pPr marL="171450" indent="-171450" eaLnBrk="1" fontAlgn="auto" hangingPunct="1">
              <a:spcBef>
                <a:spcPts val="0"/>
              </a:spcBef>
              <a:spcAft>
                <a:spcPts val="0"/>
              </a:spcAft>
              <a:buFontTx/>
              <a:buChar char="-"/>
              <a:defRPr/>
            </a:pPr>
            <a:r>
              <a:rPr lang="en-US" dirty="0" smtClean="0"/>
              <a:t>What do you want to keep thinking about later?</a:t>
            </a:r>
          </a:p>
          <a:p>
            <a:pPr eaLnBrk="1" hangingPunct="1">
              <a:spcBef>
                <a:spcPct val="0"/>
              </a:spcBef>
              <a:defRPr/>
            </a:pPr>
            <a:endParaRPr lang="en-US" dirty="0" smtClean="0"/>
          </a:p>
        </p:txBody>
      </p:sp>
      <p:sp>
        <p:nvSpPr>
          <p:cNvPr id="39940" name="Slide Number Placeholder 3"/>
          <p:cNvSpPr>
            <a:spLocks noGrp="1"/>
          </p:cNvSpPr>
          <p:nvPr>
            <p:ph type="sldNum" sz="quarter" idx="5"/>
          </p:nvPr>
        </p:nvSpPr>
        <p:spPr bwMode="auto">
          <a:noFill/>
          <a:ln>
            <a:miter lim="800000"/>
            <a:headEnd/>
            <a:tailEnd/>
          </a:ln>
        </p:spPr>
        <p:txBody>
          <a:bodyPr/>
          <a:lstStyle/>
          <a:p>
            <a:fld id="{332ADD6D-7969-4A5D-883C-C428409FDD5A}" type="slidenum">
              <a:rPr lang="en-US">
                <a:solidFill>
                  <a:prstClr val="black"/>
                </a:solidFill>
              </a:rPr>
              <a:pPr/>
              <a:t>27</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Gain a foundational knowledge of the purpose and function of supervision. </a:t>
            </a:r>
          </a:p>
          <a:p>
            <a:r>
              <a:rPr lang="en-US" sz="1200" dirty="0" smtClean="0"/>
              <a:t>Understand how to utilize various supervisory tools to evaluate performance. </a:t>
            </a:r>
          </a:p>
          <a:p>
            <a:r>
              <a:rPr lang="en-US" sz="1200" dirty="0" smtClean="0"/>
              <a:t> Describe the different ways in which supervision can be conducted. </a:t>
            </a:r>
          </a:p>
          <a:p>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such a fast-paced environment when every minute of your time is valuable, it makes sense to ask the very basic question of “why do we need supervision?” To start, let’s define supervision and the role of a supervisor. *(Before showing the slide content, ask the group what they think the supervisor’s role is.)* Read definition. </a:t>
            </a:r>
          </a:p>
          <a:p>
            <a:endParaRPr lang="en-US" baseline="0" dirty="0" smtClean="0"/>
          </a:p>
          <a:p>
            <a:r>
              <a:rPr lang="en-US" sz="1200" kern="1200" baseline="0" dirty="0" smtClean="0">
                <a:solidFill>
                  <a:schemeClr val="tx1"/>
                </a:solidFill>
                <a:latin typeface="+mn-lt"/>
                <a:ea typeface="+mn-ea"/>
                <a:cs typeface="+mn-cs"/>
              </a:rPr>
              <a:t>All organizations providing GBV case management should have at least one case supervisor responsible for</a:t>
            </a:r>
          </a:p>
          <a:p>
            <a:r>
              <a:rPr lang="en-US" sz="1200" kern="1200" baseline="0" dirty="0" smtClean="0">
                <a:solidFill>
                  <a:schemeClr val="tx1"/>
                </a:solidFill>
                <a:latin typeface="+mn-lt"/>
                <a:ea typeface="+mn-ea"/>
                <a:cs typeface="+mn-cs"/>
              </a:rPr>
              <a:t>ensuring staff are trained and prepared for their case management role, and who regularly monitors caseworkers’</a:t>
            </a:r>
          </a:p>
          <a:p>
            <a:r>
              <a:rPr lang="en-US" sz="1200" kern="1200" baseline="0" dirty="0" smtClean="0">
                <a:solidFill>
                  <a:schemeClr val="tx1"/>
                </a:solidFill>
                <a:latin typeface="+mn-lt"/>
                <a:ea typeface="+mn-ea"/>
                <a:cs typeface="+mn-cs"/>
              </a:rPr>
              <a:t>practice and provides the support needed for them to provide quality care. Case supervisors should also be on</a:t>
            </a:r>
          </a:p>
          <a:p>
            <a:r>
              <a:rPr lang="en-US" sz="1200" kern="1200" baseline="0" dirty="0" smtClean="0">
                <a:solidFill>
                  <a:schemeClr val="tx1"/>
                </a:solidFill>
                <a:latin typeface="+mn-lt"/>
                <a:ea typeface="+mn-ea"/>
                <a:cs typeface="+mn-cs"/>
              </a:rPr>
              <a:t>hand for consultation in emergency situations. Ideally, case supervisors are people with several years of direct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experience working on GBV cases. </a:t>
            </a:r>
            <a:r>
              <a:rPr lang="en-US" baseline="0" dirty="0" smtClean="0"/>
              <a:t>Let’s take a further look of the function and purpose of supervision.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endParaRPr lang="en-US" sz="1200" kern="1200" baseline="0" dirty="0" smtClean="0">
              <a:solidFill>
                <a:schemeClr val="tx1"/>
              </a:solidFill>
              <a:latin typeface="+mn-lt"/>
              <a:ea typeface="+mn-ea"/>
              <a:cs typeface="+mn-cs"/>
            </a:endParaRPr>
          </a:p>
          <a:p>
            <a:r>
              <a:rPr lang="en-US" b="1" baseline="0" dirty="0" smtClean="0"/>
              <a:t>*NB. Some staff may be confused by the use of the term ’supervision’ here, as they may be used to using the term in a broader context of supervisory relationships with employees. As we use it here, supervision does not mean all the functions of a supervisor vis-à-vis their employee; rather, it means supervision in a specific caseworker context </a:t>
            </a:r>
            <a:r>
              <a:rPr lang="mr-IN" b="1" baseline="0" dirty="0" smtClean="0"/>
              <a:t>–</a:t>
            </a:r>
            <a:r>
              <a:rPr lang="en-US" b="1" baseline="0" dirty="0" smtClean="0"/>
              <a:t> support to ensure a caseworker is fully performing their role. If a different word better describes this process in your context, use it. </a:t>
            </a:r>
            <a:endParaRPr lang="en-US" b="1"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4</a:t>
            </a:fld>
            <a:endParaRPr lang="en-US"/>
          </a:p>
        </p:txBody>
      </p:sp>
    </p:spTree>
    <p:extLst>
      <p:ext uri="{BB962C8B-B14F-4D97-AF65-F5344CB8AC3E}">
        <p14:creationId xmlns:p14="http://schemas.microsoft.com/office/powerpoint/2010/main" xmlns="" val="36541418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pPr>
            <a:r>
              <a:rPr lang="en-US" dirty="0" smtClean="0"/>
              <a:t>In</a:t>
            </a:r>
            <a:r>
              <a:rPr lang="en-US" baseline="0" dirty="0" smtClean="0"/>
              <a:t> the social work field, there are three main functions of supervision </a:t>
            </a:r>
          </a:p>
          <a:p>
            <a:pPr>
              <a:spcBef>
                <a:spcPct val="0"/>
              </a:spcBef>
            </a:pPr>
            <a:endParaRPr lang="en-US" altLang="en-US" sz="1200" b="1" baseline="0" dirty="0" smtClean="0">
              <a:ea typeface="ヒラギノ角ゴ Pro W3" pitchFamily="14" charset="-128"/>
            </a:endParaRPr>
          </a:p>
          <a:p>
            <a:pPr>
              <a:spcBef>
                <a:spcPct val="0"/>
              </a:spcBef>
            </a:pPr>
            <a:r>
              <a:rPr lang="en-US" altLang="en-US" sz="1200" b="1" dirty="0" smtClean="0">
                <a:ea typeface="ヒラギノ角ゴ Pro W3" pitchFamily="14" charset="-128"/>
              </a:rPr>
              <a:t>Supportive : </a:t>
            </a:r>
            <a:r>
              <a:rPr lang="en-US" altLang="en-US" sz="1200" dirty="0" smtClean="0">
                <a:ea typeface="ヒラギノ角ゴ Pro W3" pitchFamily="14" charset="-128"/>
              </a:rPr>
              <a:t>Support for practical and psychological elements of the caseworker role</a:t>
            </a:r>
          </a:p>
          <a:p>
            <a:pPr>
              <a:spcBef>
                <a:spcPct val="0"/>
              </a:spcBef>
            </a:pPr>
            <a:endParaRPr lang="en-US" altLang="en-US" sz="1200" b="1" dirty="0" smtClean="0">
              <a:ea typeface="ヒラギノ角ゴ Pro W3" pitchFamily="14" charset="-128"/>
            </a:endParaRPr>
          </a:p>
          <a:p>
            <a:pPr>
              <a:spcBef>
                <a:spcPct val="0"/>
              </a:spcBef>
            </a:pPr>
            <a:r>
              <a:rPr lang="en-US" altLang="en-US" sz="1200" b="1" dirty="0" smtClean="0">
                <a:ea typeface="ヒラギノ角ゴ Pro W3" pitchFamily="14" charset="-128"/>
              </a:rPr>
              <a:t>Educational : </a:t>
            </a:r>
            <a:r>
              <a:rPr lang="en-US" altLang="en-US" sz="1200" dirty="0" smtClean="0">
                <a:ea typeface="ヒラギノ角ゴ Pro W3" pitchFamily="14" charset="-128"/>
              </a:rPr>
              <a:t>Encourage reflection and exploration of the work and develop new insights, perceptions, and ways of working</a:t>
            </a:r>
          </a:p>
          <a:p>
            <a:pPr>
              <a:spcBef>
                <a:spcPct val="0"/>
              </a:spcBef>
            </a:pPr>
            <a:endParaRPr lang="en-US" altLang="en-US" sz="1200" b="1" dirty="0" smtClean="0">
              <a:ea typeface="ヒラギノ角ゴ Pro W3" pitchFamily="14" charset="-128"/>
            </a:endParaRPr>
          </a:p>
          <a:p>
            <a:pPr>
              <a:spcBef>
                <a:spcPct val="0"/>
              </a:spcBef>
            </a:pPr>
            <a:r>
              <a:rPr lang="en-US" altLang="en-US" sz="1200" b="1" dirty="0" smtClean="0">
                <a:ea typeface="ヒラギノ角ゴ Pro W3" pitchFamily="14" charset="-128"/>
              </a:rPr>
              <a:t>Administrative : </a:t>
            </a:r>
            <a:r>
              <a:rPr lang="en-US" altLang="en-US" sz="1200" dirty="0" smtClean="0">
                <a:ea typeface="ヒラギノ角ゴ Pro W3" pitchFamily="14" charset="-128"/>
              </a:rPr>
              <a:t>The promotion and maintenance of good standards of work </a:t>
            </a:r>
            <a:r>
              <a:rPr lang="mr-IN" altLang="en-US" sz="1200" dirty="0" smtClean="0">
                <a:ea typeface="ヒラギノ角ゴ Pro W3" pitchFamily="14" charset="-128"/>
              </a:rPr>
              <a:t>–</a:t>
            </a:r>
            <a:r>
              <a:rPr lang="en-US" altLang="en-US" sz="1200" dirty="0" smtClean="0">
                <a:ea typeface="ヒラギノ角ゴ Pro W3" pitchFamily="14" charset="-128"/>
              </a:rPr>
              <a:t> making good practice a standard way of working, and supporting</a:t>
            </a:r>
            <a:r>
              <a:rPr lang="en-US" altLang="en-US" sz="1200" baseline="0" dirty="0" smtClean="0">
                <a:ea typeface="ヒラギノ角ゴ Pro W3" pitchFamily="14" charset="-128"/>
              </a:rPr>
              <a:t> staff to do things in the same way.</a:t>
            </a:r>
            <a:endParaRPr lang="en-US" altLang="en-US" sz="1200" dirty="0" smtClean="0">
              <a:ea typeface="ヒラギノ角ゴ Pro W3" pitchFamily="14" charset="-128"/>
            </a:endParaRPr>
          </a:p>
          <a:p>
            <a:pPr>
              <a:spcBef>
                <a:spcPct val="0"/>
              </a:spcBef>
            </a:pPr>
            <a:endParaRPr lang="en-US" altLang="en-US" sz="1200" dirty="0" smtClean="0">
              <a:ea typeface="ヒラギノ角ゴ Pro W3" pitchFamily="14" charset="-128"/>
            </a:endParaRPr>
          </a:p>
          <a:p>
            <a:r>
              <a:rPr lang="en-US" baseline="0" dirty="0" smtClean="0"/>
              <a:t>These three functions can be further broken down by looking at the different focal points of supervision.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ea typeface="ヒラギノ角ゴ Pro W3" pitchFamily="14" charset="-128"/>
              </a:rPr>
              <a:t>Source: </a:t>
            </a:r>
            <a:r>
              <a:rPr lang="en-US" altLang="en-US" sz="1200" dirty="0" err="1" smtClean="0">
                <a:ea typeface="ヒラギノ角ゴ Pro W3" pitchFamily="14" charset="-128"/>
              </a:rPr>
              <a:t>Kadushin</a:t>
            </a:r>
            <a:r>
              <a:rPr lang="en-US" altLang="en-US" sz="1200" dirty="0" smtClean="0">
                <a:ea typeface="ヒラギノ角ゴ Pro W3" pitchFamily="14" charset="-128"/>
              </a:rPr>
              <a:t>, 1992</a:t>
            </a:r>
            <a:endParaRPr lang="en-US" altLang="en-US" sz="2000" dirty="0" smtClean="0">
              <a:ea typeface="ヒラギノ角ゴ Pro W3" pitchFamily="14" charset="-128"/>
            </a:endParaRPr>
          </a:p>
          <a:p>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5</a:t>
            </a:fld>
            <a:endParaRPr lang="en-US"/>
          </a:p>
        </p:txBody>
      </p:sp>
    </p:spTree>
    <p:extLst>
      <p:ext uri="{BB962C8B-B14F-4D97-AF65-F5344CB8AC3E}">
        <p14:creationId xmlns:p14="http://schemas.microsoft.com/office/powerpoint/2010/main" xmlns="" val="41239613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buFont typeface="Arial" pitchFamily="34" charset="0"/>
              <a:buChar char="•"/>
            </a:pPr>
            <a:r>
              <a:rPr lang="en-US" dirty="0" smtClean="0">
                <a:solidFill>
                  <a:schemeClr val="tx1"/>
                </a:solidFill>
              </a:rPr>
              <a:t>Ensure that helpers and service providers are able to put knowledge and skills from training into practice</a:t>
            </a:r>
          </a:p>
          <a:p>
            <a:pPr indent="-457200">
              <a:buFont typeface="Arial" pitchFamily="34" charset="0"/>
              <a:buChar char="•"/>
            </a:pPr>
            <a:r>
              <a:rPr lang="en-US" dirty="0" smtClean="0">
                <a:solidFill>
                  <a:schemeClr val="tx1"/>
                </a:solidFill>
              </a:rPr>
              <a:t>Provide staff with the opportunity to discuss their work and receive constructive feedback</a:t>
            </a:r>
          </a:p>
          <a:p>
            <a:pPr indent="-457200">
              <a:buFont typeface="Arial" pitchFamily="34" charset="0"/>
              <a:buChar char="•"/>
            </a:pPr>
            <a:r>
              <a:rPr lang="en-US" dirty="0" smtClean="0">
                <a:solidFill>
                  <a:schemeClr val="tx1"/>
                </a:solidFill>
              </a:rPr>
              <a:t> Provide staff with a forum to debrief—especially important to prevent secondary </a:t>
            </a:r>
            <a:r>
              <a:rPr lang="en-US" dirty="0" err="1" smtClean="0">
                <a:solidFill>
                  <a:schemeClr val="tx1"/>
                </a:solidFill>
              </a:rPr>
              <a:t>traumatization</a:t>
            </a:r>
            <a:endParaRPr lang="en-US" dirty="0" smtClean="0">
              <a:solidFill>
                <a:schemeClr val="tx1"/>
              </a:solidFill>
            </a:endParaRPr>
          </a:p>
          <a:p>
            <a:pPr indent="-457200">
              <a:buFont typeface="Arial" pitchFamily="34" charset="0"/>
              <a:buChar char="•"/>
            </a:pPr>
            <a:r>
              <a:rPr lang="en-US" dirty="0" smtClean="0">
                <a:solidFill>
                  <a:schemeClr val="tx1"/>
                </a:solidFill>
              </a:rPr>
              <a:t>Monitor and manage staff stress</a:t>
            </a:r>
          </a:p>
          <a:p>
            <a:pPr indent="-457200">
              <a:buFont typeface="Arial" pitchFamily="34" charset="0"/>
              <a:buChar char="•"/>
            </a:pPr>
            <a:r>
              <a:rPr lang="en-US" dirty="0" smtClean="0">
                <a:solidFill>
                  <a:schemeClr val="tx1"/>
                </a:solidFill>
              </a:rPr>
              <a:t>Provide an ongoing opportunity for staff to reflect on their personal values, beliefs and behaviors and how these impact their work with survivors.</a:t>
            </a:r>
          </a:p>
          <a:p>
            <a:pPr indent="-457200">
              <a:buFont typeface="Arial" pitchFamily="34" charset="0"/>
              <a:buChar char="•"/>
            </a:pPr>
            <a:r>
              <a:rPr lang="en-US" dirty="0" smtClean="0">
                <a:solidFill>
                  <a:schemeClr val="tx1"/>
                </a:solidFill>
              </a:rPr>
              <a:t>Provide further training opportunities.</a:t>
            </a:r>
            <a:endParaRPr lang="en-US" dirty="0" smtClean="0">
              <a:solidFill>
                <a:schemeClr val="tx1"/>
              </a:solidFill>
              <a:cs typeface="Arial" panose="020B0604020202020204" pitchFamily="34" charset="0"/>
            </a:endParaRPr>
          </a:p>
          <a:p>
            <a:endParaRPr lang="en-US" sz="12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013D684-F85B-4133-BA8C-3BFE77AAA7EA}" type="slidenum">
              <a:rPr lang="en-US" smtClean="0"/>
              <a:pPr/>
              <a:t>6</a:t>
            </a:fld>
            <a:endParaRPr lang="en-US"/>
          </a:p>
        </p:txBody>
      </p:sp>
    </p:spTree>
    <p:extLst>
      <p:ext uri="{BB962C8B-B14F-4D97-AF65-F5344CB8AC3E}">
        <p14:creationId xmlns:p14="http://schemas.microsoft.com/office/powerpoint/2010/main" xmlns="" val="30072028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**Distribute Handout 18.1 Purpose</a:t>
            </a:r>
            <a:r>
              <a:rPr lang="en-US" b="1" baseline="0" dirty="0" smtClean="0"/>
              <a:t> of Supervision</a:t>
            </a:r>
            <a:endParaRPr lang="en-US" b="1" dirty="0" smtClean="0"/>
          </a:p>
          <a:p>
            <a:endParaRPr lang="en-US" dirty="0" smtClean="0"/>
          </a:p>
          <a:p>
            <a:r>
              <a:rPr lang="en-US" dirty="0" smtClean="0"/>
              <a:t>Let’s</a:t>
            </a:r>
            <a:r>
              <a:rPr lang="en-US" baseline="0" dirty="0" smtClean="0"/>
              <a:t> test our understanding of what we just learned about the function and foci of supervision. We’re going have you break into small groups.  Using the Handout 18.1, categorize each of the 10 foci of supervision into one or more of the three functions of supervision. (</a:t>
            </a:r>
            <a:r>
              <a:rPr lang="en-US" dirty="0" smtClean="0"/>
              <a:t>Once the</a:t>
            </a:r>
            <a:r>
              <a:rPr lang="en-US" baseline="0" dirty="0" smtClean="0"/>
              <a:t> instructions are understood, return to the previous slide so the room can see the 10 foci.)</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7</a:t>
            </a:fld>
            <a:endParaRPr lang="en-US"/>
          </a:p>
        </p:txBody>
      </p:sp>
    </p:spTree>
    <p:extLst>
      <p:ext uri="{BB962C8B-B14F-4D97-AF65-F5344CB8AC3E}">
        <p14:creationId xmlns:p14="http://schemas.microsoft.com/office/powerpoint/2010/main" xmlns="" val="10962146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Often</a:t>
            </a:r>
            <a:r>
              <a:rPr lang="en-US" baseline="0" dirty="0" smtClean="0"/>
              <a:t> times, we think of supervision as a process to highlight our faults and mistakes we make in our work – that’s not what it’s for! We need to shift our perspective from a deficit focused approach to a solution focused and strengths-based approach. Case management is complex and challenging work; it needs to be supported in a way that appreciates the abilities of both the client and the caseworker. For example, we can shift our approach from looking at limitations and shortcomings to strengths, constraints to potential, past problems to future possibilities, and universal truths to multiple perspectives. *Can anyone come up with an example for one of these shifts in perspective?*</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8</a:t>
            </a:fld>
            <a:endParaRPr lang="en-US"/>
          </a:p>
        </p:txBody>
      </p:sp>
    </p:spTree>
    <p:extLst>
      <p:ext uri="{BB962C8B-B14F-4D97-AF65-F5344CB8AC3E}">
        <p14:creationId xmlns:p14="http://schemas.microsoft.com/office/powerpoint/2010/main" xmlns="" val="27702078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a:t>
            </a:r>
            <a:r>
              <a:rPr lang="en-US" baseline="0" dirty="0" smtClean="0"/>
              <a:t> we’re going to talk a little about the guiding principles of ‘good’ supervision. Break into small groups again and come up with a list of 3 guiding principles that you feel are necessary for positive supervision experiences. You’ll have about 10 minutes to discuss with your groups and then each group will share back to the larger group. </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9</a:t>
            </a:fld>
            <a:endParaRPr lang="en-US"/>
          </a:p>
        </p:txBody>
      </p:sp>
    </p:spTree>
    <p:extLst>
      <p:ext uri="{BB962C8B-B14F-4D97-AF65-F5344CB8AC3E}">
        <p14:creationId xmlns:p14="http://schemas.microsoft.com/office/powerpoint/2010/main" xmlns="" val="16315078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04/25/2017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 id="2147483804" r:id="rId13"/>
    <p:sldLayoutId id="2147483805" r:id="rId14"/>
    <p:sldLayoutId id="2147483806" r:id="rId15"/>
    <p:sldLayoutId id="2147483807" r:id="rId16"/>
    <p:sldLayoutId id="2147483808" r:id="rId17"/>
    <p:sldLayoutId id="2147483809" r:id="rId18"/>
    <p:sldLayoutId id="2147483810" r:id="rId19"/>
    <p:sldLayoutId id="2147483811" r:id="rId20"/>
    <p:sldLayoutId id="2147483812" r:id="rId21"/>
    <p:sldLayoutId id="2147483813" r:id="rId22"/>
    <p:sldLayoutId id="2147483814" r:id="rId23"/>
    <p:sldLayoutId id="2147483815"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04/25/2017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 id="2147483833" r:id="rId17"/>
    <p:sldLayoutId id="2147483834" r:id="rId18"/>
    <p:sldLayoutId id="2147483835" r:id="rId19"/>
    <p:sldLayoutId id="2147483836" r:id="rId20"/>
    <p:sldLayoutId id="2147483837" r:id="rId21"/>
    <p:sldLayoutId id="2147483838" r:id="rId22"/>
    <p:sldLayoutId id="2147483839" r:id="rId23"/>
    <p:sldLayoutId id="2147483840"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Arial" panose="020B0604020202020204" pitchFamily="34" charset="0"/>
              </a:rPr>
              <a:t>guiding principles </a:t>
            </a:r>
            <a:endParaRPr lang="en-US" dirty="0">
              <a:cs typeface="Arial" panose="020B0604020202020204" pitchFamily="34" charset="0"/>
            </a:endParaRPr>
          </a:p>
        </p:txBody>
      </p:sp>
      <p:sp>
        <p:nvSpPr>
          <p:cNvPr id="3" name="Content Placeholder 2"/>
          <p:cNvSpPr>
            <a:spLocks noGrp="1"/>
          </p:cNvSpPr>
          <p:nvPr>
            <p:ph idx="1"/>
          </p:nvPr>
        </p:nvSpPr>
        <p:spPr/>
        <p:txBody>
          <a:bodyPr>
            <a:normAutofit/>
          </a:bodyPr>
          <a:lstStyle/>
          <a:p>
            <a:pPr>
              <a:buClr>
                <a:schemeClr val="accent4">
                  <a:lumMod val="75000"/>
                </a:schemeClr>
              </a:buClr>
              <a:buFont typeface="Wingdings" panose="05000000000000000000" pitchFamily="2" charset="2"/>
              <a:buChar char="ü"/>
            </a:pPr>
            <a:r>
              <a:rPr lang="en-US" sz="2800" dirty="0" smtClean="0">
                <a:solidFill>
                  <a:schemeClr val="tx1"/>
                </a:solidFill>
                <a:cs typeface="Arial" panose="020B0604020202020204" pitchFamily="34" charset="0"/>
              </a:rPr>
              <a:t>Regular and consistent</a:t>
            </a:r>
          </a:p>
          <a:p>
            <a:pPr>
              <a:buClr>
                <a:schemeClr val="accent4">
                  <a:lumMod val="75000"/>
                </a:schemeClr>
              </a:buClr>
              <a:buFont typeface="Wingdings" panose="05000000000000000000" pitchFamily="2" charset="2"/>
              <a:buChar char="ü"/>
            </a:pPr>
            <a:r>
              <a:rPr lang="en-US" sz="2800" dirty="0" smtClean="0">
                <a:solidFill>
                  <a:schemeClr val="tx1"/>
                </a:solidFill>
                <a:cs typeface="Arial" panose="020B0604020202020204" pitchFamily="34" charset="0"/>
              </a:rPr>
              <a:t>Collaborative</a:t>
            </a:r>
          </a:p>
          <a:p>
            <a:pPr>
              <a:buClr>
                <a:schemeClr val="accent4">
                  <a:lumMod val="75000"/>
                </a:schemeClr>
              </a:buClr>
              <a:buFont typeface="Wingdings" panose="05000000000000000000" pitchFamily="2" charset="2"/>
              <a:buChar char="ü"/>
            </a:pPr>
            <a:r>
              <a:rPr lang="en-US" sz="2800" dirty="0" smtClean="0">
                <a:solidFill>
                  <a:schemeClr val="tx1"/>
                </a:solidFill>
                <a:cs typeface="Arial" panose="020B0604020202020204" pitchFamily="34" charset="0"/>
              </a:rPr>
              <a:t>Opportunity for learning and professional growth</a:t>
            </a:r>
          </a:p>
          <a:p>
            <a:pPr>
              <a:buClr>
                <a:schemeClr val="accent4">
                  <a:lumMod val="75000"/>
                </a:schemeClr>
              </a:buClr>
              <a:buFont typeface="Wingdings" panose="05000000000000000000" pitchFamily="2" charset="2"/>
              <a:buChar char="ü"/>
            </a:pPr>
            <a:r>
              <a:rPr lang="en-US" sz="2800" dirty="0" smtClean="0">
                <a:solidFill>
                  <a:schemeClr val="tx1"/>
                </a:solidFill>
                <a:cs typeface="Arial" panose="020B0604020202020204" pitchFamily="34" charset="0"/>
              </a:rPr>
              <a:t>Safe</a:t>
            </a:r>
          </a:p>
          <a:p>
            <a:pPr>
              <a:buClr>
                <a:schemeClr val="accent4">
                  <a:lumMod val="75000"/>
                </a:schemeClr>
              </a:buClr>
              <a:buFont typeface="Wingdings" panose="05000000000000000000" pitchFamily="2" charset="2"/>
              <a:buChar char="ü"/>
            </a:pPr>
            <a:r>
              <a:rPr lang="en-US" sz="2800" dirty="0" smtClean="0">
                <a:solidFill>
                  <a:schemeClr val="tx1"/>
                </a:solidFill>
                <a:cs typeface="Arial" panose="020B0604020202020204" pitchFamily="34" charset="0"/>
              </a:rPr>
              <a:t>Opportunity to ‘model’ good practice </a:t>
            </a:r>
            <a:endParaRPr lang="en-US" sz="2800" dirty="0">
              <a:solidFill>
                <a:schemeClr val="tx1"/>
              </a:solidFill>
              <a:cs typeface="Arial" panose="020B0604020202020204" pitchFamily="34" charset="0"/>
            </a:endParaRPr>
          </a:p>
        </p:txBody>
      </p:sp>
    </p:spTree>
    <p:extLst>
      <p:ext uri="{BB962C8B-B14F-4D97-AF65-F5344CB8AC3E}">
        <p14:creationId xmlns:p14="http://schemas.microsoft.com/office/powerpoint/2010/main" xmlns="" val="31535344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Supervision tools</a:t>
            </a:r>
            <a:endParaRPr lang="en-US" dirty="0"/>
          </a:p>
        </p:txBody>
      </p:sp>
      <p:sp>
        <p:nvSpPr>
          <p:cNvPr id="3" name="Content Placeholder 2"/>
          <p:cNvSpPr>
            <a:spLocks noGrp="1"/>
          </p:cNvSpPr>
          <p:nvPr>
            <p:ph idx="1"/>
          </p:nvPr>
        </p:nvSpPr>
        <p:spPr>
          <a:xfrm>
            <a:off x="1023938" y="1576552"/>
            <a:ext cx="10216876" cy="5281448"/>
          </a:xfrm>
        </p:spPr>
        <p:txBody>
          <a:bodyPr>
            <a:normAutofit/>
          </a:bodyPr>
          <a:lstStyle/>
          <a:p>
            <a:pPr indent="-457200">
              <a:buClr>
                <a:schemeClr val="accent4">
                  <a:lumMod val="75000"/>
                </a:schemeClr>
              </a:buClr>
              <a:buNone/>
            </a:pPr>
            <a:r>
              <a:rPr lang="en-US" sz="2000" b="1" dirty="0" smtClean="0">
                <a:solidFill>
                  <a:schemeClr val="tx1"/>
                </a:solidFill>
                <a:cs typeface="Arial" panose="020B0604020202020204" pitchFamily="34" charset="0"/>
              </a:rPr>
              <a:t>These tools can help determine a staff member’s readiness for working with GBV survivors  and highlight specific areas for learning and growth. </a:t>
            </a:r>
          </a:p>
          <a:p>
            <a:pPr indent="-457200">
              <a:buClr>
                <a:schemeClr val="accent4">
                  <a:lumMod val="75000"/>
                </a:schemeClr>
              </a:buClr>
              <a:buNone/>
            </a:pPr>
            <a:r>
              <a:rPr lang="en-US" sz="2000" b="1" dirty="0" smtClean="0">
                <a:solidFill>
                  <a:schemeClr val="tx1"/>
                </a:solidFill>
                <a:cs typeface="Arial" panose="020B0604020202020204" pitchFamily="34" charset="0"/>
              </a:rPr>
              <a:t>Survivor-</a:t>
            </a:r>
            <a:r>
              <a:rPr lang="en-US" sz="2000" b="1" dirty="0" err="1" smtClean="0">
                <a:solidFill>
                  <a:schemeClr val="tx1"/>
                </a:solidFill>
                <a:cs typeface="Arial" panose="020B0604020202020204" pitchFamily="34" charset="0"/>
              </a:rPr>
              <a:t>Centred</a:t>
            </a:r>
            <a:r>
              <a:rPr lang="en-US" sz="2000" b="1" dirty="0" smtClean="0">
                <a:solidFill>
                  <a:schemeClr val="tx1"/>
                </a:solidFill>
                <a:cs typeface="Arial" panose="020B0604020202020204" pitchFamily="34" charset="0"/>
              </a:rPr>
              <a:t> Attitude Scale </a:t>
            </a:r>
          </a:p>
          <a:p>
            <a:pPr lvl="1" indent="-457200">
              <a:buClr>
                <a:schemeClr val="accent4">
                  <a:lumMod val="75000"/>
                </a:schemeClr>
              </a:buClr>
              <a:buFont typeface="Arial" panose="020B0604020202020204" pitchFamily="34" charset="0"/>
              <a:buChar char="•"/>
            </a:pPr>
            <a:r>
              <a:rPr lang="en-US" sz="2000" dirty="0" smtClean="0">
                <a:solidFill>
                  <a:schemeClr val="tx1"/>
                </a:solidFill>
                <a:cs typeface="Arial" panose="020B0604020202020204" pitchFamily="34" charset="0"/>
              </a:rPr>
              <a:t>Evaluate attitudes amongst staff providing direct support to survivors</a:t>
            </a:r>
          </a:p>
          <a:p>
            <a:pPr lvl="1" indent="-457200">
              <a:buClr>
                <a:schemeClr val="accent4">
                  <a:lumMod val="75000"/>
                </a:schemeClr>
              </a:buClr>
              <a:buFont typeface="Arial" panose="020B0604020202020204" pitchFamily="34" charset="0"/>
              <a:buChar char="•"/>
            </a:pPr>
            <a:r>
              <a:rPr lang="en-US" sz="2000" dirty="0" smtClean="0">
                <a:solidFill>
                  <a:schemeClr val="tx1"/>
                </a:solidFill>
                <a:cs typeface="Arial" panose="020B0604020202020204" pitchFamily="34" charset="0"/>
              </a:rPr>
              <a:t>14 statements to assess values and beliefs</a:t>
            </a:r>
          </a:p>
          <a:p>
            <a:pPr lvl="1" indent="-457200">
              <a:buClr>
                <a:schemeClr val="accent4">
                  <a:lumMod val="75000"/>
                </a:schemeClr>
              </a:buClr>
              <a:buNone/>
            </a:pPr>
            <a:endParaRPr lang="en-US" sz="1600" dirty="0" smtClean="0">
              <a:solidFill>
                <a:schemeClr val="tx1"/>
              </a:solidFill>
              <a:cs typeface="Arial" panose="020B0604020202020204" pitchFamily="34" charset="0"/>
            </a:endParaRPr>
          </a:p>
          <a:p>
            <a:pPr lvl="1" indent="-457200">
              <a:buClr>
                <a:schemeClr val="accent4">
                  <a:lumMod val="75000"/>
                </a:schemeClr>
              </a:buClr>
              <a:buNone/>
            </a:pPr>
            <a:r>
              <a:rPr lang="en-US" sz="2000" dirty="0" smtClean="0">
                <a:solidFill>
                  <a:schemeClr val="tx1"/>
                </a:solidFill>
                <a:cs typeface="Arial" panose="020B0604020202020204" pitchFamily="34" charset="0"/>
              </a:rPr>
              <a:t> </a:t>
            </a:r>
            <a:r>
              <a:rPr lang="en-US" sz="2000" b="1" dirty="0" smtClean="0">
                <a:solidFill>
                  <a:schemeClr val="tx1"/>
                </a:solidFill>
                <a:cs typeface="Arial" panose="020B0604020202020204" pitchFamily="34" charset="0"/>
              </a:rPr>
              <a:t>Survivor-</a:t>
            </a:r>
            <a:r>
              <a:rPr lang="en-US" sz="2000" b="1" dirty="0" err="1" smtClean="0">
                <a:solidFill>
                  <a:schemeClr val="tx1"/>
                </a:solidFill>
                <a:cs typeface="Arial" panose="020B0604020202020204" pitchFamily="34" charset="0"/>
              </a:rPr>
              <a:t>Centred</a:t>
            </a:r>
            <a:r>
              <a:rPr lang="en-US" sz="2000" b="1" dirty="0" smtClean="0">
                <a:solidFill>
                  <a:schemeClr val="tx1"/>
                </a:solidFill>
                <a:cs typeface="Arial" panose="020B0604020202020204" pitchFamily="34" charset="0"/>
              </a:rPr>
              <a:t> Case Management Knowledge Assessment</a:t>
            </a:r>
          </a:p>
          <a:p>
            <a:pPr lvl="1" indent="-457200">
              <a:buClr>
                <a:schemeClr val="accent4">
                  <a:lumMod val="75000"/>
                </a:schemeClr>
              </a:buClr>
              <a:buFont typeface="Arial" panose="020B0604020202020204" pitchFamily="34" charset="0"/>
              <a:buChar char="•"/>
            </a:pPr>
            <a:r>
              <a:rPr lang="en-US" sz="2000" dirty="0" smtClean="0">
                <a:solidFill>
                  <a:schemeClr val="tx1"/>
                </a:solidFill>
                <a:cs typeface="Arial" panose="020B0604020202020204" pitchFamily="34" charset="0"/>
              </a:rPr>
              <a:t>Assess the foundation knowledge needed to work with survivors</a:t>
            </a:r>
          </a:p>
          <a:p>
            <a:pPr lvl="1" indent="-457200">
              <a:buClr>
                <a:schemeClr val="accent4">
                  <a:lumMod val="75000"/>
                </a:schemeClr>
              </a:buClr>
              <a:buFont typeface="Arial" panose="020B0604020202020204" pitchFamily="34" charset="0"/>
              <a:buChar char="•"/>
            </a:pPr>
            <a:r>
              <a:rPr lang="en-US" sz="2000" dirty="0" smtClean="0">
                <a:solidFill>
                  <a:schemeClr val="tx1"/>
                </a:solidFill>
                <a:cs typeface="Arial" panose="020B0604020202020204" pitchFamily="34" charset="0"/>
              </a:rPr>
              <a:t>Specific </a:t>
            </a:r>
            <a:r>
              <a:rPr lang="en-US" sz="2000" dirty="0" err="1" smtClean="0">
                <a:solidFill>
                  <a:schemeClr val="tx1"/>
                </a:solidFill>
                <a:cs typeface="Arial" panose="020B0604020202020204" pitchFamily="34" charset="0"/>
              </a:rPr>
              <a:t>Aaeas</a:t>
            </a:r>
            <a:r>
              <a:rPr lang="en-US" sz="2000" dirty="0" smtClean="0">
                <a:solidFill>
                  <a:schemeClr val="tx1"/>
                </a:solidFill>
                <a:cs typeface="Arial" panose="020B0604020202020204" pitchFamily="34" charset="0"/>
              </a:rPr>
              <a:t> of case management knowledge</a:t>
            </a:r>
          </a:p>
          <a:p>
            <a:pPr indent="-457200">
              <a:buClr>
                <a:schemeClr val="accent4">
                  <a:lumMod val="75000"/>
                </a:schemeClr>
              </a:buClr>
              <a:buNone/>
            </a:pPr>
            <a:r>
              <a:rPr lang="en-US" sz="2000" b="1" dirty="0" smtClean="0">
                <a:solidFill>
                  <a:schemeClr val="tx1"/>
                </a:solidFill>
                <a:cs typeface="Arial" panose="020B0604020202020204" pitchFamily="34" charset="0"/>
              </a:rPr>
              <a:t>Survivor-</a:t>
            </a:r>
            <a:r>
              <a:rPr lang="en-US" sz="2000" b="1" dirty="0" err="1" smtClean="0">
                <a:solidFill>
                  <a:schemeClr val="tx1"/>
                </a:solidFill>
                <a:cs typeface="Arial" panose="020B0604020202020204" pitchFamily="34" charset="0"/>
              </a:rPr>
              <a:t>Centred</a:t>
            </a:r>
            <a:r>
              <a:rPr lang="en-US" sz="2000" b="1" dirty="0" smtClean="0">
                <a:solidFill>
                  <a:schemeClr val="tx1"/>
                </a:solidFill>
                <a:cs typeface="Arial" panose="020B0604020202020204" pitchFamily="34" charset="0"/>
              </a:rPr>
              <a:t> Case Management Skills Building Tool </a:t>
            </a:r>
          </a:p>
          <a:p>
            <a:pPr lvl="1" indent="-457200">
              <a:buClr>
                <a:schemeClr val="accent4">
                  <a:lumMod val="75000"/>
                </a:schemeClr>
              </a:buClr>
              <a:buFont typeface="Arial" panose="020B0604020202020204" pitchFamily="34" charset="0"/>
              <a:buChar char="•"/>
            </a:pPr>
            <a:r>
              <a:rPr lang="en-US" sz="2000" dirty="0" smtClean="0">
                <a:solidFill>
                  <a:schemeClr val="tx1"/>
                </a:solidFill>
                <a:cs typeface="Arial" panose="020B0604020202020204" pitchFamily="34" charset="0"/>
              </a:rPr>
              <a:t>Support caseworkers in developing competencies in working with survivors </a:t>
            </a:r>
          </a:p>
          <a:p>
            <a:pPr lvl="1" indent="-457200">
              <a:buClr>
                <a:schemeClr val="accent4">
                  <a:lumMod val="75000"/>
                </a:schemeClr>
              </a:buClr>
              <a:buFont typeface="Arial" panose="020B0604020202020204" pitchFamily="34" charset="0"/>
              <a:buChar char="•"/>
            </a:pPr>
            <a:r>
              <a:rPr lang="en-US" sz="2000" dirty="0" smtClean="0">
                <a:solidFill>
                  <a:schemeClr val="tx1"/>
                </a:solidFill>
                <a:cs typeface="Arial" panose="020B0604020202020204" pitchFamily="34" charset="0"/>
              </a:rPr>
              <a:t>Specific skills and examples of using those skills</a:t>
            </a:r>
          </a:p>
          <a:p>
            <a:pPr lvl="1" indent="-457200">
              <a:buClr>
                <a:schemeClr val="accent4">
                  <a:lumMod val="75000"/>
                </a:schemeClr>
              </a:buClr>
              <a:buFont typeface="Arial" panose="020B0604020202020204" pitchFamily="34" charset="0"/>
              <a:buChar char="•"/>
            </a:pPr>
            <a:endParaRPr lang="en-US" sz="2000" dirty="0">
              <a:solidFill>
                <a:schemeClr val="tx1"/>
              </a:solidFill>
              <a:cs typeface="Arial" panose="020B0604020202020204" pitchFamily="34" charset="0"/>
            </a:endParaRPr>
          </a:p>
        </p:txBody>
      </p:sp>
    </p:spTree>
    <p:extLst>
      <p:ext uri="{BB962C8B-B14F-4D97-AF65-F5344CB8AC3E}">
        <p14:creationId xmlns:p14="http://schemas.microsoft.com/office/powerpoint/2010/main" xmlns="" val="17732132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cs typeface="Arial" panose="020B0604020202020204" pitchFamily="34" charset="0"/>
              </a:rPr>
              <a:t>Activity: survivor </a:t>
            </a:r>
            <a:r>
              <a:rPr lang="en-US" dirty="0" err="1" smtClean="0">
                <a:cs typeface="Arial" panose="020B0604020202020204" pitchFamily="34" charset="0"/>
              </a:rPr>
              <a:t>centred</a:t>
            </a:r>
            <a:r>
              <a:rPr lang="en-US" dirty="0" smtClean="0">
                <a:cs typeface="Arial" panose="020B0604020202020204" pitchFamily="34" charset="0"/>
              </a:rPr>
              <a:t> attitude scale </a:t>
            </a:r>
            <a:endParaRPr lang="en-US" dirty="0">
              <a:cs typeface="Arial" panose="020B0604020202020204" pitchFamily="34" charset="0"/>
            </a:endParaRPr>
          </a:p>
        </p:txBody>
      </p:sp>
      <p:sp>
        <p:nvSpPr>
          <p:cNvPr id="3" name="Content Placeholder 2"/>
          <p:cNvSpPr>
            <a:spLocks noGrp="1"/>
          </p:cNvSpPr>
          <p:nvPr>
            <p:ph idx="1"/>
          </p:nvPr>
        </p:nvSpPr>
        <p:spPr/>
        <p:txBody>
          <a:bodyPr>
            <a:normAutofit fontScale="85000" lnSpcReduction="20000"/>
          </a:bodyPr>
          <a:lstStyle/>
          <a:p>
            <a:endParaRPr lang="en-US" sz="2400" dirty="0" smtClean="0">
              <a:solidFill>
                <a:schemeClr val="tx1"/>
              </a:solidFill>
              <a:cs typeface="Arial" panose="020B0604020202020204" pitchFamily="34" charset="0"/>
            </a:endParaRPr>
          </a:p>
          <a:p>
            <a:r>
              <a:rPr lang="en-US" sz="2400" dirty="0" smtClean="0">
                <a:solidFill>
                  <a:schemeClr val="tx1"/>
                </a:solidFill>
                <a:cs typeface="Arial" panose="020B0604020202020204" pitchFamily="34" charset="0"/>
              </a:rPr>
              <a:t>Individually complete the </a:t>
            </a:r>
            <a:r>
              <a:rPr lang="en-US" sz="2400" b="1" dirty="0" smtClean="0">
                <a:solidFill>
                  <a:schemeClr val="tx1"/>
                </a:solidFill>
                <a:cs typeface="Arial" panose="020B0604020202020204" pitchFamily="34" charset="0"/>
              </a:rPr>
              <a:t>Survivor </a:t>
            </a:r>
            <a:r>
              <a:rPr lang="en-US" sz="2400" b="1" dirty="0" err="1" smtClean="0">
                <a:solidFill>
                  <a:schemeClr val="tx1"/>
                </a:solidFill>
                <a:cs typeface="Arial" panose="020B0604020202020204" pitchFamily="34" charset="0"/>
              </a:rPr>
              <a:t>Centred</a:t>
            </a:r>
            <a:r>
              <a:rPr lang="en-US" sz="2400" b="1" dirty="0" smtClean="0">
                <a:solidFill>
                  <a:schemeClr val="tx1"/>
                </a:solidFill>
                <a:cs typeface="Arial" panose="020B0604020202020204" pitchFamily="34" charset="0"/>
              </a:rPr>
              <a:t> Attitude Scale</a:t>
            </a:r>
            <a:r>
              <a:rPr lang="en-US" sz="2400" dirty="0" smtClean="0">
                <a:solidFill>
                  <a:schemeClr val="tx1"/>
                </a:solidFill>
                <a:cs typeface="Arial" panose="020B0604020202020204" pitchFamily="34" charset="0"/>
              </a:rPr>
              <a:t>.</a:t>
            </a:r>
          </a:p>
          <a:p>
            <a:r>
              <a:rPr lang="en-US" sz="2400" dirty="0" smtClean="0">
                <a:solidFill>
                  <a:schemeClr val="tx1"/>
                </a:solidFill>
                <a:cs typeface="Arial" panose="020B0604020202020204" pitchFamily="34" charset="0"/>
              </a:rPr>
              <a:t>Self score once you have finished. When you’ve finished, gather in groups of no more than 5 people; discuss your experience completing the scale: </a:t>
            </a:r>
          </a:p>
          <a:p>
            <a:r>
              <a:rPr lang="en-US" sz="2400" dirty="0" smtClean="0">
                <a:solidFill>
                  <a:schemeClr val="tx1"/>
                </a:solidFill>
                <a:cs typeface="Arial" panose="020B0604020202020204" pitchFamily="34" charset="0"/>
              </a:rPr>
              <a:t>Did anything surprise you?</a:t>
            </a:r>
          </a:p>
          <a:p>
            <a:r>
              <a:rPr lang="en-US" sz="2400" dirty="0" smtClean="0">
                <a:solidFill>
                  <a:schemeClr val="tx1"/>
                </a:solidFill>
                <a:cs typeface="Arial" panose="020B0604020202020204" pitchFamily="34" charset="0"/>
              </a:rPr>
              <a:t>Were there any statements that stood out to you?</a:t>
            </a:r>
          </a:p>
        </p:txBody>
      </p:sp>
    </p:spTree>
    <p:extLst>
      <p:ext uri="{BB962C8B-B14F-4D97-AF65-F5344CB8AC3E}">
        <p14:creationId xmlns:p14="http://schemas.microsoft.com/office/powerpoint/2010/main" xmlns="" val="31275938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a:t>
            </a:r>
            <a:br>
              <a:rPr lang="en-US" dirty="0" smtClean="0"/>
            </a:br>
            <a:r>
              <a:rPr lang="en-US" dirty="0" smtClean="0"/>
              <a:t> Role play with tools</a:t>
            </a:r>
            <a:endParaRPr lang="en-US" dirty="0"/>
          </a:p>
        </p:txBody>
      </p:sp>
      <p:sp>
        <p:nvSpPr>
          <p:cNvPr id="3" name="Content Placeholder 2"/>
          <p:cNvSpPr>
            <a:spLocks noGrp="1"/>
          </p:cNvSpPr>
          <p:nvPr>
            <p:ph idx="1"/>
          </p:nvPr>
        </p:nvSpPr>
        <p:spPr>
          <a:xfrm>
            <a:off x="6994246" y="1293915"/>
            <a:ext cx="4478866" cy="5053469"/>
          </a:xfrm>
        </p:spPr>
        <p:txBody>
          <a:bodyPr/>
          <a:lstStyle/>
          <a:p>
            <a:pPr marL="0">
              <a:buFont typeface="Arial" pitchFamily="34" charset="0"/>
              <a:buChar char="•"/>
            </a:pPr>
            <a:r>
              <a:rPr lang="en-US" dirty="0" smtClean="0">
                <a:solidFill>
                  <a:schemeClr val="tx1"/>
                </a:solidFill>
                <a:cs typeface="Arial" panose="020B0604020202020204" pitchFamily="34" charset="0"/>
              </a:rPr>
              <a:t>Break </a:t>
            </a:r>
            <a:r>
              <a:rPr lang="en-US" dirty="0">
                <a:solidFill>
                  <a:schemeClr val="tx1"/>
                </a:solidFill>
                <a:cs typeface="Arial" panose="020B0604020202020204" pitchFamily="34" charset="0"/>
              </a:rPr>
              <a:t>into small groups of </a:t>
            </a:r>
            <a:r>
              <a:rPr lang="en-US" dirty="0" smtClean="0">
                <a:solidFill>
                  <a:schemeClr val="tx1"/>
                </a:solidFill>
                <a:cs typeface="Arial" panose="020B0604020202020204" pitchFamily="34" charset="0"/>
              </a:rPr>
              <a:t>4</a:t>
            </a:r>
          </a:p>
          <a:p>
            <a:pPr marL="0">
              <a:buFont typeface="Arial" pitchFamily="34" charset="0"/>
              <a:buChar char="•"/>
            </a:pPr>
            <a:r>
              <a:rPr lang="en-US" dirty="0" smtClean="0">
                <a:solidFill>
                  <a:schemeClr val="tx1"/>
                </a:solidFill>
                <a:cs typeface="Arial" panose="020B0604020202020204" pitchFamily="34" charset="0"/>
              </a:rPr>
              <a:t>Two people in each group will role play a supervisory session </a:t>
            </a:r>
            <a:r>
              <a:rPr lang="en-US" dirty="0" smtClean="0">
                <a:solidFill>
                  <a:schemeClr val="tx1"/>
                </a:solidFill>
              </a:rPr>
              <a:t>using the </a:t>
            </a:r>
            <a:r>
              <a:rPr lang="en-US" b="1" dirty="0" smtClean="0">
                <a:solidFill>
                  <a:schemeClr val="tx1"/>
                </a:solidFill>
                <a:cs typeface="Arial" panose="020B0604020202020204" pitchFamily="34" charset="0"/>
              </a:rPr>
              <a:t>Survivor Centered Knowledge Assessment Tool.  </a:t>
            </a:r>
            <a:r>
              <a:rPr lang="en-US" dirty="0" smtClean="0">
                <a:solidFill>
                  <a:schemeClr val="tx1"/>
                </a:solidFill>
                <a:cs typeface="Arial" panose="020B0604020202020204" pitchFamily="34" charset="0"/>
              </a:rPr>
              <a:t>The other two group members will observe noting what the ‘supervisor’ does well and where the ‘supervisor’ can improve. </a:t>
            </a:r>
          </a:p>
          <a:p>
            <a:pPr marL="0">
              <a:buFont typeface="Arial" pitchFamily="34" charset="0"/>
              <a:buChar char="•"/>
            </a:pPr>
            <a:r>
              <a:rPr lang="en-US" dirty="0" smtClean="0">
                <a:solidFill>
                  <a:schemeClr val="tx1"/>
                </a:solidFill>
                <a:cs typeface="Arial" panose="020B0604020202020204" pitchFamily="34" charset="0"/>
              </a:rPr>
              <a:t>The observers and role players will then switch.  The second group will practice the </a:t>
            </a:r>
            <a:r>
              <a:rPr lang="en-US" dirty="0" smtClean="0">
                <a:solidFill>
                  <a:schemeClr val="tx1"/>
                </a:solidFill>
              </a:rPr>
              <a:t> </a:t>
            </a:r>
            <a:r>
              <a:rPr lang="en-US" b="1" dirty="0" smtClean="0">
                <a:solidFill>
                  <a:schemeClr val="tx1"/>
                </a:solidFill>
                <a:cs typeface="Arial" panose="020B0604020202020204" pitchFamily="34" charset="0"/>
              </a:rPr>
              <a:t>Survivor Centered Case Management Skills Building Tool</a:t>
            </a:r>
            <a:r>
              <a:rPr lang="en-US" dirty="0" smtClean="0">
                <a:solidFill>
                  <a:schemeClr val="tx1"/>
                </a:solidFill>
                <a:cs typeface="Arial" panose="020B0604020202020204" pitchFamily="34" charset="0"/>
              </a:rPr>
              <a:t>.</a:t>
            </a:r>
            <a:endParaRPr lang="en-US" dirty="0">
              <a:solidFill>
                <a:schemeClr val="tx1"/>
              </a:solidFill>
            </a:endParaRPr>
          </a:p>
          <a:p>
            <a:pPr>
              <a:buFont typeface="Arial" pitchFamily="34" charset="0"/>
              <a:buChar char="•"/>
            </a:pPr>
            <a:endParaRPr lang="en-US" dirty="0">
              <a:solidFill>
                <a:schemeClr val="tx1"/>
              </a:solidFill>
            </a:endParaRPr>
          </a:p>
        </p:txBody>
      </p:sp>
    </p:spTree>
    <p:extLst>
      <p:ext uri="{BB962C8B-B14F-4D97-AF65-F5344CB8AC3E}">
        <p14:creationId xmlns:p14="http://schemas.microsoft.com/office/powerpoint/2010/main" xmlns="" val="41207767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9422" y="2838759"/>
            <a:ext cx="4769556" cy="1545564"/>
          </a:xfrm>
        </p:spPr>
        <p:txBody>
          <a:bodyPr>
            <a:normAutofit/>
          </a:bodyPr>
          <a:lstStyle/>
          <a:p>
            <a:r>
              <a:rPr lang="en-US" dirty="0" smtClean="0">
                <a:cs typeface="Arial" panose="020B0604020202020204" pitchFamily="34" charset="0"/>
              </a:rPr>
              <a:t>Activity:</a:t>
            </a:r>
            <a:br>
              <a:rPr lang="en-US" dirty="0" smtClean="0">
                <a:cs typeface="Arial" panose="020B0604020202020204" pitchFamily="34" charset="0"/>
              </a:rPr>
            </a:br>
            <a:r>
              <a:rPr lang="en-US" dirty="0" smtClean="0">
                <a:cs typeface="Arial" panose="020B0604020202020204" pitchFamily="34" charset="0"/>
              </a:rPr>
              <a:t>Preparation  </a:t>
            </a:r>
            <a:endParaRPr lang="en-US" dirty="0">
              <a:cs typeface="Arial" panose="020B0604020202020204" pitchFamily="34" charset="0"/>
            </a:endParaRPr>
          </a:p>
        </p:txBody>
      </p:sp>
      <p:sp>
        <p:nvSpPr>
          <p:cNvPr id="3" name="Content Placeholder 2"/>
          <p:cNvSpPr>
            <a:spLocks noGrp="1"/>
          </p:cNvSpPr>
          <p:nvPr>
            <p:ph idx="1"/>
          </p:nvPr>
        </p:nvSpPr>
        <p:spPr/>
        <p:txBody>
          <a:bodyPr>
            <a:normAutofit/>
          </a:bodyPr>
          <a:lstStyle/>
          <a:p>
            <a:pPr marL="0" indent="0">
              <a:buNone/>
            </a:pPr>
            <a:r>
              <a:rPr lang="en-US" dirty="0" smtClean="0">
                <a:solidFill>
                  <a:schemeClr val="tx1"/>
                </a:solidFill>
                <a:cs typeface="Arial" panose="020B0604020202020204" pitchFamily="34" charset="0"/>
              </a:rPr>
              <a:t>Read the scenario.  In small groups, discuss your reactions to this situation. Then brainstorm with the group what </a:t>
            </a:r>
            <a:r>
              <a:rPr lang="en-US" dirty="0" smtClean="0">
                <a:solidFill>
                  <a:schemeClr val="tx1"/>
                </a:solidFill>
                <a:cs typeface="Arial" panose="020B0604020202020204" pitchFamily="34" charset="0"/>
              </a:rPr>
              <a:t>protocols or policies </a:t>
            </a:r>
            <a:r>
              <a:rPr lang="en-US" dirty="0" smtClean="0">
                <a:solidFill>
                  <a:schemeClr val="tx1"/>
                </a:solidFill>
                <a:cs typeface="Arial" panose="020B0604020202020204" pitchFamily="34" charset="0"/>
              </a:rPr>
              <a:t>would be important to have in place in this situation; write them down.  </a:t>
            </a:r>
            <a:endParaRPr lang="en-US" dirty="0">
              <a:solidFill>
                <a:schemeClr val="tx1"/>
              </a:solidFill>
              <a:cs typeface="Arial" panose="020B0604020202020204" pitchFamily="34" charset="0"/>
            </a:endParaRPr>
          </a:p>
        </p:txBody>
      </p:sp>
    </p:spTree>
    <p:extLst>
      <p:ext uri="{BB962C8B-B14F-4D97-AF65-F5344CB8AC3E}">
        <p14:creationId xmlns:p14="http://schemas.microsoft.com/office/powerpoint/2010/main" xmlns="" val="9288121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Arial" panose="020B0604020202020204" pitchFamily="34" charset="0"/>
              </a:rPr>
              <a:t>Case management protocol</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r>
              <a:rPr lang="en-US" b="1" dirty="0" smtClean="0">
                <a:solidFill>
                  <a:schemeClr val="tx1"/>
                </a:solidFill>
                <a:cs typeface="Arial" panose="020B0604020202020204" pitchFamily="34" charset="0"/>
              </a:rPr>
              <a:t>Caseload</a:t>
            </a:r>
            <a:r>
              <a:rPr lang="en-US" dirty="0" smtClean="0">
                <a:solidFill>
                  <a:schemeClr val="tx1"/>
                </a:solidFill>
                <a:cs typeface="Arial" panose="020B0604020202020204" pitchFamily="34" charset="0"/>
              </a:rPr>
              <a:t> – The maximum number of cases a caseworker should be handling at one time</a:t>
            </a:r>
          </a:p>
          <a:p>
            <a:r>
              <a:rPr lang="en-US" b="1" dirty="0" smtClean="0">
                <a:solidFill>
                  <a:schemeClr val="tx1"/>
                </a:solidFill>
                <a:cs typeface="Arial" panose="020B0604020202020204" pitchFamily="34" charset="0"/>
              </a:rPr>
              <a:t>How ‘high-risk’ cases will be handled </a:t>
            </a:r>
            <a:r>
              <a:rPr lang="en-US" dirty="0" smtClean="0">
                <a:solidFill>
                  <a:schemeClr val="tx1"/>
                </a:solidFill>
                <a:cs typeface="Arial" panose="020B0604020202020204" pitchFamily="34" charset="0"/>
              </a:rPr>
              <a:t>– to whom and when does the caseworker bring a case to a supervisor’s attention?</a:t>
            </a:r>
          </a:p>
          <a:p>
            <a:r>
              <a:rPr lang="en-US" b="1" dirty="0" smtClean="0">
                <a:solidFill>
                  <a:schemeClr val="tx1"/>
                </a:solidFill>
                <a:cs typeface="Arial" panose="020B0604020202020204" pitchFamily="34" charset="0"/>
              </a:rPr>
              <a:t>Mandatory reporting </a:t>
            </a:r>
            <a:r>
              <a:rPr lang="en-US" dirty="0" smtClean="0">
                <a:solidFill>
                  <a:schemeClr val="tx1"/>
                </a:solidFill>
                <a:cs typeface="Arial" panose="020B0604020202020204" pitchFamily="34" charset="0"/>
              </a:rPr>
              <a:t>– procedures and guidance for handling specific reporting situations</a:t>
            </a:r>
          </a:p>
          <a:p>
            <a:r>
              <a:rPr lang="en-US" b="1" dirty="0" smtClean="0">
                <a:solidFill>
                  <a:schemeClr val="tx1"/>
                </a:solidFill>
                <a:cs typeface="Arial" panose="020B0604020202020204" pitchFamily="34" charset="0"/>
              </a:rPr>
              <a:t>List of forms </a:t>
            </a:r>
            <a:r>
              <a:rPr lang="en-US" dirty="0" smtClean="0">
                <a:solidFill>
                  <a:schemeClr val="tx1"/>
                </a:solidFill>
                <a:cs typeface="Arial" panose="020B0604020202020204" pitchFamily="34" charset="0"/>
              </a:rPr>
              <a:t>– checklist of forms that need to be completed for each case</a:t>
            </a:r>
          </a:p>
          <a:p>
            <a:r>
              <a:rPr lang="en-US" b="1" dirty="0" smtClean="0">
                <a:solidFill>
                  <a:schemeClr val="tx1"/>
                </a:solidFill>
                <a:cs typeface="Arial" panose="020B0604020202020204" pitchFamily="34" charset="0"/>
              </a:rPr>
              <a:t>Instructions for case filing </a:t>
            </a:r>
            <a:r>
              <a:rPr lang="en-US" dirty="0" smtClean="0">
                <a:solidFill>
                  <a:schemeClr val="tx1"/>
                </a:solidFill>
                <a:cs typeface="Arial" panose="020B0604020202020204" pitchFamily="34" charset="0"/>
              </a:rPr>
              <a:t>– clear instructions for how paperwork in files should be organized and how the files should be stored </a:t>
            </a:r>
            <a:endParaRPr lang="en-US" dirty="0">
              <a:solidFill>
                <a:schemeClr val="tx1"/>
              </a:solidFill>
              <a:cs typeface="Arial" panose="020B0604020202020204" pitchFamily="34" charset="0"/>
            </a:endParaRPr>
          </a:p>
        </p:txBody>
      </p:sp>
    </p:spTree>
    <p:extLst>
      <p:ext uri="{BB962C8B-B14F-4D97-AF65-F5344CB8AC3E}">
        <p14:creationId xmlns:p14="http://schemas.microsoft.com/office/powerpoint/2010/main" xmlns="" val="3158817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Arial" panose="020B0604020202020204" pitchFamily="34" charset="0"/>
              </a:rPr>
              <a:t>Supervision methods</a:t>
            </a:r>
            <a:endParaRPr lang="en-US" dirty="0">
              <a:cs typeface="Arial" panose="020B0604020202020204" pitchFamily="34" charset="0"/>
            </a:endParaRPr>
          </a:p>
        </p:txBody>
      </p:sp>
      <p:sp>
        <p:nvSpPr>
          <p:cNvPr id="3" name="Content Placeholder 2"/>
          <p:cNvSpPr>
            <a:spLocks noGrp="1"/>
          </p:cNvSpPr>
          <p:nvPr>
            <p:ph idx="1"/>
          </p:nvPr>
        </p:nvSpPr>
        <p:spPr/>
        <p:txBody>
          <a:bodyPr>
            <a:normAutofit/>
          </a:bodyPr>
          <a:lstStyle/>
          <a:p>
            <a:pPr indent="-457200">
              <a:buClr>
                <a:schemeClr val="accent4">
                  <a:lumMod val="75000"/>
                </a:schemeClr>
              </a:buClr>
              <a:buFont typeface="Arial" panose="020B0604020202020204" pitchFamily="34" charset="0"/>
              <a:buChar char="•"/>
            </a:pPr>
            <a:r>
              <a:rPr lang="en-US" sz="2800" dirty="0" smtClean="0">
                <a:solidFill>
                  <a:schemeClr val="tx1"/>
                </a:solidFill>
                <a:cs typeface="Arial" panose="020B0604020202020204" pitchFamily="34" charset="0"/>
              </a:rPr>
              <a:t>Individual Supervision </a:t>
            </a:r>
          </a:p>
          <a:p>
            <a:pPr marL="0" indent="-457200">
              <a:buClr>
                <a:schemeClr val="accent4">
                  <a:lumMod val="75000"/>
                </a:schemeClr>
              </a:buClr>
              <a:buNone/>
            </a:pPr>
            <a:endParaRPr lang="en-US" sz="2800" dirty="0" smtClean="0">
              <a:solidFill>
                <a:schemeClr val="tx1"/>
              </a:solidFill>
              <a:cs typeface="Arial" panose="020B0604020202020204" pitchFamily="34" charset="0"/>
            </a:endParaRPr>
          </a:p>
          <a:p>
            <a:pPr indent="-457200">
              <a:buClr>
                <a:schemeClr val="accent4">
                  <a:lumMod val="75000"/>
                </a:schemeClr>
              </a:buClr>
              <a:buFont typeface="Arial" panose="020B0604020202020204" pitchFamily="34" charset="0"/>
              <a:buChar char="•"/>
            </a:pPr>
            <a:r>
              <a:rPr lang="en-US" sz="2800" dirty="0" smtClean="0">
                <a:solidFill>
                  <a:schemeClr val="tx1"/>
                </a:solidFill>
                <a:cs typeface="Arial" panose="020B0604020202020204" pitchFamily="34" charset="0"/>
              </a:rPr>
              <a:t>Case File Reviews</a:t>
            </a:r>
          </a:p>
          <a:p>
            <a:pPr lvl="4" indent="-457200">
              <a:buClr>
                <a:schemeClr val="accent4">
                  <a:lumMod val="75000"/>
                </a:schemeClr>
              </a:buClr>
              <a:buFont typeface="Arial" panose="020B0604020202020204" pitchFamily="34" charset="0"/>
              <a:buChar char="•"/>
            </a:pPr>
            <a:endParaRPr lang="en-US" sz="2800" dirty="0" smtClean="0">
              <a:solidFill>
                <a:schemeClr val="tx1"/>
              </a:solidFill>
              <a:cs typeface="Arial" panose="020B0604020202020204" pitchFamily="34" charset="0"/>
            </a:endParaRPr>
          </a:p>
          <a:p>
            <a:pPr indent="-457200">
              <a:buClr>
                <a:schemeClr val="accent4">
                  <a:lumMod val="75000"/>
                </a:schemeClr>
              </a:buClr>
              <a:buFont typeface="Arial" panose="020B0604020202020204" pitchFamily="34" charset="0"/>
              <a:buChar char="•"/>
            </a:pPr>
            <a:r>
              <a:rPr lang="en-US" sz="2800" dirty="0" smtClean="0">
                <a:solidFill>
                  <a:schemeClr val="tx1"/>
                </a:solidFill>
                <a:cs typeface="Arial" panose="020B0604020202020204" pitchFamily="34" charset="0"/>
              </a:rPr>
              <a:t> Group Supervision</a:t>
            </a:r>
            <a:endParaRPr lang="en-US" sz="2800" dirty="0">
              <a:solidFill>
                <a:schemeClr val="tx1"/>
              </a:solidFill>
              <a:cs typeface="Arial" panose="020B0604020202020204" pitchFamily="34" charset="0"/>
            </a:endParaRPr>
          </a:p>
        </p:txBody>
      </p:sp>
    </p:spTree>
    <p:extLst>
      <p:ext uri="{BB962C8B-B14F-4D97-AF65-F5344CB8AC3E}">
        <p14:creationId xmlns:p14="http://schemas.microsoft.com/office/powerpoint/2010/main" xmlns="" val="17640377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Arial" panose="020B0604020202020204" pitchFamily="34" charset="0"/>
              </a:rPr>
              <a:t>Individual supervision – new cases</a:t>
            </a:r>
            <a:endParaRPr lang="en-US" dirty="0">
              <a:cs typeface="Arial" panose="020B0604020202020204" pitchFamily="34" charset="0"/>
            </a:endParaRPr>
          </a:p>
        </p:txBody>
      </p:sp>
      <p:sp>
        <p:nvSpPr>
          <p:cNvPr id="3" name="Content Placeholder 2"/>
          <p:cNvSpPr>
            <a:spLocks noGrp="1"/>
          </p:cNvSpPr>
          <p:nvPr>
            <p:ph idx="1"/>
          </p:nvPr>
        </p:nvSpPr>
        <p:spPr/>
        <p:txBody>
          <a:bodyPr numCol="2">
            <a:normAutofit/>
          </a:bodyPr>
          <a:lstStyle/>
          <a:p>
            <a:pPr marL="0" indent="0">
              <a:buNone/>
            </a:pPr>
            <a:endParaRPr lang="en-US" dirty="0" smtClean="0">
              <a:solidFill>
                <a:schemeClr val="tx1"/>
              </a:solidFill>
              <a:cs typeface="Arial" panose="020B0604020202020204" pitchFamily="34" charset="0"/>
            </a:endParaRPr>
          </a:p>
          <a:p>
            <a:r>
              <a:rPr lang="en-US" dirty="0" smtClean="0">
                <a:solidFill>
                  <a:schemeClr val="tx1"/>
                </a:solidFill>
                <a:cs typeface="Arial" panose="020B0604020202020204" pitchFamily="34" charset="0"/>
              </a:rPr>
              <a:t>1. Understand the background of the case</a:t>
            </a:r>
          </a:p>
          <a:p>
            <a:endParaRPr lang="en-US" dirty="0" smtClean="0">
              <a:solidFill>
                <a:schemeClr val="tx1"/>
              </a:solidFill>
              <a:cs typeface="Arial" panose="020B0604020202020204" pitchFamily="34" charset="0"/>
            </a:endParaRPr>
          </a:p>
          <a:p>
            <a:endParaRPr lang="en-US" dirty="0">
              <a:solidFill>
                <a:schemeClr val="tx1"/>
              </a:solidFill>
              <a:cs typeface="Arial" panose="020B0604020202020204" pitchFamily="34" charset="0"/>
            </a:endParaRPr>
          </a:p>
          <a:p>
            <a:endParaRPr lang="en-US" dirty="0" smtClean="0">
              <a:solidFill>
                <a:schemeClr val="tx1"/>
              </a:solidFill>
              <a:cs typeface="Arial" panose="020B0604020202020204" pitchFamily="34" charset="0"/>
            </a:endParaRPr>
          </a:p>
          <a:p>
            <a:pPr marL="0" indent="0">
              <a:buNone/>
            </a:pPr>
            <a:endParaRPr lang="en-US" dirty="0" smtClean="0">
              <a:solidFill>
                <a:schemeClr val="tx1"/>
              </a:solidFill>
              <a:cs typeface="Arial" panose="020B0604020202020204" pitchFamily="34" charset="0"/>
            </a:endParaRPr>
          </a:p>
          <a:p>
            <a:pPr marL="0" indent="0">
              <a:buNone/>
            </a:pPr>
            <a:endParaRPr lang="en-US" dirty="0">
              <a:solidFill>
                <a:schemeClr val="tx1"/>
              </a:solidFill>
              <a:cs typeface="Arial" panose="020B0604020202020204" pitchFamily="34" charset="0"/>
            </a:endParaRPr>
          </a:p>
          <a:p>
            <a:pPr marL="0" indent="0">
              <a:buNone/>
            </a:pPr>
            <a:endParaRPr lang="en-US" dirty="0" smtClean="0">
              <a:solidFill>
                <a:schemeClr val="tx1"/>
              </a:solidFill>
              <a:cs typeface="Arial" panose="020B0604020202020204" pitchFamily="34" charset="0"/>
            </a:endParaRPr>
          </a:p>
          <a:p>
            <a:r>
              <a:rPr lang="en-US" dirty="0" smtClean="0">
                <a:solidFill>
                  <a:schemeClr val="tx1"/>
                </a:solidFill>
                <a:cs typeface="Arial" panose="020B0604020202020204" pitchFamily="34" charset="0"/>
              </a:rPr>
              <a:t>2. Understand the immediate needs identified</a:t>
            </a:r>
          </a:p>
          <a:p>
            <a:endParaRPr lang="en-US" dirty="0" smtClean="0">
              <a:solidFill>
                <a:schemeClr val="tx1"/>
              </a:solidFill>
              <a:cs typeface="Arial" panose="020B0604020202020204" pitchFamily="34" charset="0"/>
            </a:endParaRPr>
          </a:p>
        </p:txBody>
      </p:sp>
      <p:sp>
        <p:nvSpPr>
          <p:cNvPr id="13" name="Oval Callout 12"/>
          <p:cNvSpPr/>
          <p:nvPr/>
        </p:nvSpPr>
        <p:spPr>
          <a:xfrm>
            <a:off x="1579418" y="3854522"/>
            <a:ext cx="3650673" cy="2116420"/>
          </a:xfrm>
          <a:prstGeom prst="wedgeEllipseCallou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Callout 13"/>
          <p:cNvSpPr/>
          <p:nvPr/>
        </p:nvSpPr>
        <p:spPr>
          <a:xfrm>
            <a:off x="7834746" y="4208180"/>
            <a:ext cx="3650673" cy="2116420"/>
          </a:xfrm>
          <a:prstGeom prst="wedgeEllipseCallou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1579418" y="4159131"/>
            <a:ext cx="3768438" cy="1477328"/>
          </a:xfrm>
          <a:prstGeom prst="rect">
            <a:avLst/>
          </a:prstGeom>
          <a:noFill/>
        </p:spPr>
        <p:txBody>
          <a:bodyPr wrap="square" rtlCol="0">
            <a:spAutoFit/>
          </a:bodyPr>
          <a:lstStyle/>
          <a:p>
            <a:pPr algn="ctr"/>
            <a:r>
              <a:rPr lang="en-US" dirty="0" smtClean="0"/>
              <a:t>Who is the survivor?</a:t>
            </a:r>
          </a:p>
          <a:p>
            <a:pPr algn="ctr"/>
            <a:r>
              <a:rPr lang="en-US" dirty="0" smtClean="0"/>
              <a:t>What happened?</a:t>
            </a:r>
          </a:p>
          <a:p>
            <a:pPr algn="ctr"/>
            <a:r>
              <a:rPr lang="en-US" dirty="0" smtClean="0"/>
              <a:t>How was the case reported?</a:t>
            </a:r>
          </a:p>
          <a:p>
            <a:pPr algn="ctr"/>
            <a:r>
              <a:rPr lang="en-US" dirty="0" smtClean="0"/>
              <a:t>If a child, who is the primary caregiver?</a:t>
            </a:r>
            <a:endParaRPr lang="en-US" dirty="0"/>
          </a:p>
        </p:txBody>
      </p:sp>
      <p:sp>
        <p:nvSpPr>
          <p:cNvPr id="16" name="TextBox 15"/>
          <p:cNvSpPr txBox="1"/>
          <p:nvPr/>
        </p:nvSpPr>
        <p:spPr>
          <a:xfrm>
            <a:off x="8006197" y="4619705"/>
            <a:ext cx="3325090" cy="923330"/>
          </a:xfrm>
          <a:prstGeom prst="rect">
            <a:avLst/>
          </a:prstGeom>
          <a:noFill/>
        </p:spPr>
        <p:txBody>
          <a:bodyPr wrap="square" rtlCol="0">
            <a:spAutoFit/>
          </a:bodyPr>
          <a:lstStyle/>
          <a:p>
            <a:pPr algn="ctr"/>
            <a:r>
              <a:rPr lang="en-US" dirty="0" smtClean="0"/>
              <a:t>What are the safety needs?</a:t>
            </a:r>
          </a:p>
          <a:p>
            <a:pPr algn="ctr"/>
            <a:r>
              <a:rPr lang="en-US" dirty="0" smtClean="0"/>
              <a:t>What are the medical needs?</a:t>
            </a:r>
          </a:p>
          <a:p>
            <a:pPr algn="ctr"/>
            <a:r>
              <a:rPr lang="en-US" dirty="0" smtClean="0"/>
              <a:t>What are the psychosocial needs?</a:t>
            </a:r>
            <a:endParaRPr lang="en-US" dirty="0"/>
          </a:p>
        </p:txBody>
      </p:sp>
    </p:spTree>
    <p:extLst>
      <p:ext uri="{BB962C8B-B14F-4D97-AF65-F5344CB8AC3E}">
        <p14:creationId xmlns:p14="http://schemas.microsoft.com/office/powerpoint/2010/main" xmlns="" val="25259677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Arial" panose="020B0604020202020204" pitchFamily="34" charset="0"/>
              </a:rPr>
              <a:t>Individual supervision – new cases</a:t>
            </a:r>
            <a:endParaRPr lang="en-US" dirty="0">
              <a:cs typeface="Arial" panose="020B0604020202020204" pitchFamily="34" charset="0"/>
            </a:endParaRPr>
          </a:p>
        </p:txBody>
      </p:sp>
      <p:sp>
        <p:nvSpPr>
          <p:cNvPr id="3" name="Content Placeholder 2"/>
          <p:cNvSpPr>
            <a:spLocks noGrp="1"/>
          </p:cNvSpPr>
          <p:nvPr>
            <p:ph idx="1"/>
          </p:nvPr>
        </p:nvSpPr>
        <p:spPr>
          <a:xfrm>
            <a:off x="1023938" y="1866900"/>
            <a:ext cx="9720262" cy="4441825"/>
          </a:xfrm>
        </p:spPr>
        <p:txBody>
          <a:bodyPr numCol="2">
            <a:normAutofit/>
          </a:bodyPr>
          <a:lstStyle/>
          <a:p>
            <a:endParaRPr lang="en-US" dirty="0" smtClean="0">
              <a:solidFill>
                <a:schemeClr val="tx1"/>
              </a:solidFill>
              <a:cs typeface="Arial" panose="020B0604020202020204" pitchFamily="34" charset="0"/>
            </a:endParaRPr>
          </a:p>
          <a:p>
            <a:r>
              <a:rPr lang="en-US" dirty="0" smtClean="0">
                <a:solidFill>
                  <a:schemeClr val="tx1"/>
                </a:solidFill>
                <a:cs typeface="Arial" panose="020B0604020202020204" pitchFamily="34" charset="0"/>
              </a:rPr>
              <a:t>3. Understand how the caseworker did case action planning </a:t>
            </a:r>
          </a:p>
          <a:p>
            <a:endParaRPr lang="en-US" dirty="0" smtClean="0">
              <a:solidFill>
                <a:schemeClr val="tx1"/>
              </a:solidFill>
              <a:cs typeface="Arial" panose="020B0604020202020204" pitchFamily="34" charset="0"/>
            </a:endParaRPr>
          </a:p>
          <a:p>
            <a:endParaRPr lang="en-US" dirty="0">
              <a:solidFill>
                <a:schemeClr val="tx1"/>
              </a:solidFill>
              <a:cs typeface="Arial" panose="020B0604020202020204" pitchFamily="34" charset="0"/>
            </a:endParaRPr>
          </a:p>
          <a:p>
            <a:endParaRPr lang="en-US" dirty="0" smtClean="0">
              <a:solidFill>
                <a:schemeClr val="tx1"/>
              </a:solidFill>
              <a:cs typeface="Arial" panose="020B0604020202020204" pitchFamily="34" charset="0"/>
            </a:endParaRPr>
          </a:p>
          <a:p>
            <a:endParaRPr lang="en-US" dirty="0">
              <a:solidFill>
                <a:schemeClr val="tx1"/>
              </a:solidFill>
              <a:cs typeface="Arial" panose="020B0604020202020204" pitchFamily="34" charset="0"/>
            </a:endParaRPr>
          </a:p>
          <a:p>
            <a:endParaRPr lang="en-US" dirty="0" smtClean="0">
              <a:solidFill>
                <a:schemeClr val="tx1"/>
              </a:solidFill>
              <a:cs typeface="Arial" panose="020B0604020202020204" pitchFamily="34" charset="0"/>
            </a:endParaRPr>
          </a:p>
          <a:p>
            <a:r>
              <a:rPr lang="en-US" dirty="0" smtClean="0">
                <a:solidFill>
                  <a:schemeClr val="tx1"/>
                </a:solidFill>
                <a:cs typeface="Arial" panose="020B0604020202020204" pitchFamily="34" charset="0"/>
              </a:rPr>
              <a:t>4. Support the caseworker with follow-up</a:t>
            </a:r>
          </a:p>
          <a:p>
            <a:endParaRPr lang="en-US" dirty="0" smtClean="0">
              <a:solidFill>
                <a:schemeClr val="tx1"/>
              </a:solidFill>
              <a:cs typeface="Arial" panose="020B0604020202020204" pitchFamily="34" charset="0"/>
            </a:endParaRPr>
          </a:p>
          <a:p>
            <a:endParaRPr lang="en-US" dirty="0">
              <a:solidFill>
                <a:schemeClr val="tx1"/>
              </a:solidFill>
              <a:cs typeface="Arial" panose="020B0604020202020204" pitchFamily="34" charset="0"/>
            </a:endParaRPr>
          </a:p>
          <a:p>
            <a:endParaRPr lang="en-US" dirty="0" smtClean="0">
              <a:solidFill>
                <a:schemeClr val="tx1"/>
              </a:solidFill>
              <a:cs typeface="Arial" panose="020B0604020202020204" pitchFamily="34" charset="0"/>
            </a:endParaRPr>
          </a:p>
          <a:p>
            <a:r>
              <a:rPr lang="en-US" dirty="0" smtClean="0">
                <a:solidFill>
                  <a:schemeClr val="tx1"/>
                </a:solidFill>
                <a:cs typeface="Arial" panose="020B0604020202020204" pitchFamily="34" charset="0"/>
              </a:rPr>
              <a:t>5. Close the supervision session</a:t>
            </a:r>
            <a:endParaRPr lang="en-US" dirty="0">
              <a:solidFill>
                <a:schemeClr val="tx1"/>
              </a:solidFill>
              <a:cs typeface="Arial" panose="020B0604020202020204" pitchFamily="34" charset="0"/>
            </a:endParaRPr>
          </a:p>
        </p:txBody>
      </p:sp>
      <p:sp>
        <p:nvSpPr>
          <p:cNvPr id="4" name="Oval Callout 3"/>
          <p:cNvSpPr/>
          <p:nvPr/>
        </p:nvSpPr>
        <p:spPr>
          <a:xfrm>
            <a:off x="1385454" y="3369612"/>
            <a:ext cx="3650673" cy="2116420"/>
          </a:xfrm>
          <a:prstGeom prst="wedgeEllipseCallou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672935" y="3966157"/>
            <a:ext cx="3075710" cy="923330"/>
          </a:xfrm>
          <a:prstGeom prst="rect">
            <a:avLst/>
          </a:prstGeom>
          <a:noFill/>
        </p:spPr>
        <p:txBody>
          <a:bodyPr wrap="square" rtlCol="0">
            <a:spAutoFit/>
          </a:bodyPr>
          <a:lstStyle/>
          <a:p>
            <a:pPr algn="ctr"/>
            <a:r>
              <a:rPr lang="en-US" dirty="0" smtClean="0"/>
              <a:t>Was a safety plan completed?</a:t>
            </a:r>
          </a:p>
          <a:p>
            <a:pPr algn="ctr"/>
            <a:r>
              <a:rPr lang="en-US" dirty="0" smtClean="0"/>
              <a:t>What referrals were made?</a:t>
            </a:r>
          </a:p>
          <a:p>
            <a:pPr algn="ctr"/>
            <a:r>
              <a:rPr lang="en-US" dirty="0" smtClean="0"/>
              <a:t>Is suicidal ideation a concern?</a:t>
            </a:r>
            <a:endParaRPr lang="en-US" dirty="0"/>
          </a:p>
        </p:txBody>
      </p:sp>
      <p:sp>
        <p:nvSpPr>
          <p:cNvPr id="6" name="Oval Callout 5"/>
          <p:cNvSpPr/>
          <p:nvPr/>
        </p:nvSpPr>
        <p:spPr>
          <a:xfrm>
            <a:off x="7148945" y="2293882"/>
            <a:ext cx="2916384" cy="1672275"/>
          </a:xfrm>
          <a:prstGeom prst="wedgeEllipseCallou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Callout 6"/>
          <p:cNvSpPr/>
          <p:nvPr/>
        </p:nvSpPr>
        <p:spPr>
          <a:xfrm>
            <a:off x="8896351" y="4789123"/>
            <a:ext cx="2971799" cy="1748489"/>
          </a:xfrm>
          <a:prstGeom prst="wedgeEllipseCallou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356765" y="2563168"/>
            <a:ext cx="2556160" cy="1200329"/>
          </a:xfrm>
          <a:prstGeom prst="rect">
            <a:avLst/>
          </a:prstGeom>
          <a:noFill/>
        </p:spPr>
        <p:txBody>
          <a:bodyPr wrap="square" rtlCol="0">
            <a:spAutoFit/>
          </a:bodyPr>
          <a:lstStyle/>
          <a:p>
            <a:pPr algn="ctr"/>
            <a:r>
              <a:rPr lang="en-US" dirty="0" smtClean="0"/>
              <a:t>What next steps need to be taken?</a:t>
            </a:r>
          </a:p>
          <a:p>
            <a:pPr algn="ctr"/>
            <a:r>
              <a:rPr lang="en-US" dirty="0" smtClean="0"/>
              <a:t>When will you meet with the survivor again?</a:t>
            </a:r>
            <a:endParaRPr lang="en-US" dirty="0"/>
          </a:p>
        </p:txBody>
      </p:sp>
      <p:sp>
        <p:nvSpPr>
          <p:cNvPr id="9" name="TextBox 8"/>
          <p:cNvSpPr txBox="1"/>
          <p:nvPr/>
        </p:nvSpPr>
        <p:spPr>
          <a:xfrm>
            <a:off x="9235790" y="4881392"/>
            <a:ext cx="2556160" cy="1512050"/>
          </a:xfrm>
          <a:prstGeom prst="rect">
            <a:avLst/>
          </a:prstGeom>
          <a:noFill/>
        </p:spPr>
        <p:txBody>
          <a:bodyPr wrap="square" rtlCol="0">
            <a:spAutoFit/>
          </a:bodyPr>
          <a:lstStyle/>
          <a:p>
            <a:pPr algn="ctr"/>
            <a:r>
              <a:rPr lang="en-US" dirty="0" smtClean="0"/>
              <a:t>Thank you for your thorough work. I’m here to support you if you need it before our next supervision.  </a:t>
            </a:r>
            <a:endParaRPr lang="en-US" dirty="0"/>
          </a:p>
        </p:txBody>
      </p:sp>
    </p:spTree>
    <p:extLst>
      <p:ext uri="{BB962C8B-B14F-4D97-AF65-F5344CB8AC3E}">
        <p14:creationId xmlns:p14="http://schemas.microsoft.com/office/powerpoint/2010/main" xmlns="" val="7753252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cs typeface="Arial" panose="020B0604020202020204" pitchFamily="34" charset="0"/>
              </a:rPr>
              <a:t>Activity: Individual supervision  new cases</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7201584" y="1804531"/>
            <a:ext cx="4478866" cy="5053469"/>
          </a:xfrm>
        </p:spPr>
        <p:txBody>
          <a:bodyPr/>
          <a:lstStyle/>
          <a:p>
            <a:pPr marL="0">
              <a:buFont typeface="Arial" pitchFamily="34" charset="0"/>
              <a:buChar char="•"/>
            </a:pPr>
            <a:r>
              <a:rPr lang="en-US" sz="2400" dirty="0" smtClean="0">
                <a:solidFill>
                  <a:schemeClr val="tx1"/>
                </a:solidFill>
                <a:cs typeface="Arial" panose="020B0604020202020204" pitchFamily="34" charset="0"/>
              </a:rPr>
              <a:t>Each </a:t>
            </a:r>
            <a:r>
              <a:rPr lang="en-US" sz="2400" dirty="0">
                <a:solidFill>
                  <a:schemeClr val="tx1"/>
                </a:solidFill>
                <a:cs typeface="Arial" panose="020B0604020202020204" pitchFamily="34" charset="0"/>
              </a:rPr>
              <a:t>group will receive a handout with a background for a caseworker and a supervisor</a:t>
            </a:r>
            <a:r>
              <a:rPr lang="en-US" sz="2400" dirty="0" smtClean="0">
                <a:solidFill>
                  <a:schemeClr val="tx1"/>
                </a:solidFill>
                <a:cs typeface="Arial" panose="020B0604020202020204" pitchFamily="34" charset="0"/>
              </a:rPr>
              <a:t>. </a:t>
            </a:r>
            <a:r>
              <a:rPr lang="en-US" sz="2400" b="1" dirty="0" smtClean="0">
                <a:solidFill>
                  <a:schemeClr val="tx1"/>
                </a:solidFill>
                <a:cs typeface="Arial" panose="020B0604020202020204" pitchFamily="34" charset="0"/>
              </a:rPr>
              <a:t>Group 1</a:t>
            </a:r>
            <a:r>
              <a:rPr lang="en-US" sz="2400" dirty="0" smtClean="0">
                <a:solidFill>
                  <a:schemeClr val="tx1"/>
                </a:solidFill>
                <a:cs typeface="Arial" panose="020B0604020202020204" pitchFamily="34" charset="0"/>
              </a:rPr>
              <a:t>, you will be the supervisor. </a:t>
            </a:r>
            <a:r>
              <a:rPr lang="en-US" sz="2400" b="1" dirty="0" smtClean="0">
                <a:solidFill>
                  <a:schemeClr val="tx1"/>
                </a:solidFill>
                <a:cs typeface="Arial" panose="020B0604020202020204" pitchFamily="34" charset="0"/>
              </a:rPr>
              <a:t>Group 2</a:t>
            </a:r>
            <a:r>
              <a:rPr lang="en-US" sz="2400" dirty="0" smtClean="0">
                <a:solidFill>
                  <a:schemeClr val="tx1"/>
                </a:solidFill>
                <a:cs typeface="Arial" panose="020B0604020202020204" pitchFamily="34" charset="0"/>
              </a:rPr>
              <a:t>, you will be the caseworker.</a:t>
            </a:r>
            <a:endParaRPr lang="en-US" sz="2400" dirty="0">
              <a:solidFill>
                <a:schemeClr val="tx1"/>
              </a:solidFill>
              <a:cs typeface="Arial" panose="020B0604020202020204" pitchFamily="34" charset="0"/>
            </a:endParaRPr>
          </a:p>
          <a:p>
            <a:pPr marL="0">
              <a:buFont typeface="Arial" pitchFamily="34" charset="0"/>
              <a:buChar char="•"/>
            </a:pPr>
            <a:r>
              <a:rPr lang="en-US" sz="2400" b="1" dirty="0" smtClean="0">
                <a:solidFill>
                  <a:schemeClr val="tx1"/>
                </a:solidFill>
              </a:rPr>
              <a:t>Group 1</a:t>
            </a:r>
            <a:r>
              <a:rPr lang="en-US" sz="2400" dirty="0" smtClean="0">
                <a:solidFill>
                  <a:schemeClr val="tx1"/>
                </a:solidFill>
              </a:rPr>
              <a:t>, review the steps of supervision for a new case. </a:t>
            </a:r>
            <a:endParaRPr lang="en-US" sz="2400" b="1" dirty="0" smtClean="0">
              <a:solidFill>
                <a:schemeClr val="tx1"/>
              </a:solidFill>
            </a:endParaRPr>
          </a:p>
          <a:p>
            <a:pPr marL="0" algn="ctr">
              <a:buFont typeface="Arial" pitchFamily="34" charset="0"/>
              <a:buChar char="•"/>
            </a:pPr>
            <a:endParaRPr lang="en-US" sz="2400" dirty="0" smtClean="0">
              <a:solidFill>
                <a:schemeClr val="tx1"/>
              </a:solidFill>
            </a:endParaRPr>
          </a:p>
          <a:p>
            <a:pPr marL="0">
              <a:buFont typeface="Arial" pitchFamily="34" charset="0"/>
              <a:buChar char="•"/>
            </a:pPr>
            <a:endParaRPr lang="en-US" dirty="0">
              <a:solidFill>
                <a:schemeClr val="tx1"/>
              </a:solidFill>
              <a:cs typeface="Arial" panose="020B0604020202020204" pitchFamily="34" charset="0"/>
            </a:endParaRPr>
          </a:p>
        </p:txBody>
      </p:sp>
    </p:spTree>
    <p:extLst>
      <p:ext uri="{BB962C8B-B14F-4D97-AF65-F5344CB8AC3E}">
        <p14:creationId xmlns:p14="http://schemas.microsoft.com/office/powerpoint/2010/main" xmlns="" val="27696081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49604" y="1818558"/>
            <a:ext cx="10244667" cy="2134930"/>
          </a:xfrm>
        </p:spPr>
        <p:txBody>
          <a:bodyPr>
            <a:normAutofit fontScale="90000"/>
          </a:bodyPr>
          <a:lstStyle/>
          <a:p>
            <a:r>
              <a:rPr lang="en-US" dirty="0" smtClean="0">
                <a:cs typeface="Arial" panose="020B0604020202020204" pitchFamily="34" charset="0"/>
              </a:rPr>
              <a:t>Supervision for Survivor-centered Case management</a:t>
            </a:r>
            <a:endParaRPr lang="en-US" dirty="0">
              <a:cs typeface="Arial" panose="020B0604020202020204" pitchFamily="34" charset="0"/>
            </a:endParaRPr>
          </a:p>
        </p:txBody>
      </p:sp>
      <p:sp>
        <p:nvSpPr>
          <p:cNvPr id="3" name="Subtitle 2"/>
          <p:cNvSpPr>
            <a:spLocks noGrp="1"/>
          </p:cNvSpPr>
          <p:nvPr>
            <p:ph type="body" sz="quarter" idx="10"/>
          </p:nvPr>
        </p:nvSpPr>
        <p:spPr/>
        <p:txBody>
          <a:bodyPr>
            <a:normAutofit/>
          </a:bodyPr>
          <a:lstStyle/>
          <a:p>
            <a:r>
              <a:rPr lang="en-US" sz="2800" dirty="0" smtClean="0">
                <a:latin typeface="+mj-lt"/>
                <a:cs typeface="Arial" panose="020B0604020202020204" pitchFamily="34" charset="0"/>
              </a:rPr>
              <a:t>MODULE</a:t>
            </a:r>
            <a:r>
              <a:rPr lang="en-US" dirty="0" smtClean="0">
                <a:cs typeface="Arial" panose="020B0604020202020204" pitchFamily="34" charset="0"/>
              </a:rPr>
              <a:t> 18 </a:t>
            </a:r>
            <a:endParaRPr lang="en-US" sz="2800" dirty="0">
              <a:latin typeface="+mj-lt"/>
              <a:cs typeface="Arial" panose="020B0604020202020204" pitchFamily="34" charset="0"/>
            </a:endParaRPr>
          </a:p>
        </p:txBody>
      </p:sp>
      <p:cxnSp>
        <p:nvCxnSpPr>
          <p:cNvPr id="8" name="Straight Connector 7"/>
          <p:cNvCxnSpPr/>
          <p:nvPr/>
        </p:nvCxnSpPr>
        <p:spPr>
          <a:xfrm>
            <a:off x="1037724" y="4784141"/>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7439410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Arial" panose="020B0604020202020204" pitchFamily="34" charset="0"/>
              </a:rPr>
              <a:t>Individual supervision – Ongoing cases</a:t>
            </a:r>
            <a:endParaRPr lang="en-US" dirty="0">
              <a:cs typeface="Arial" panose="020B0604020202020204" pitchFamily="34" charset="0"/>
            </a:endParaRPr>
          </a:p>
        </p:txBody>
      </p:sp>
      <p:sp>
        <p:nvSpPr>
          <p:cNvPr id="3" name="Content Placeholder 2"/>
          <p:cNvSpPr>
            <a:spLocks noGrp="1"/>
          </p:cNvSpPr>
          <p:nvPr>
            <p:ph idx="1"/>
          </p:nvPr>
        </p:nvSpPr>
        <p:spPr/>
        <p:txBody>
          <a:bodyPr numCol="2">
            <a:normAutofit fontScale="85000" lnSpcReduction="20000"/>
          </a:bodyPr>
          <a:lstStyle/>
          <a:p>
            <a:r>
              <a:rPr lang="en-US" b="1" dirty="0" smtClean="0">
                <a:solidFill>
                  <a:schemeClr val="tx1"/>
                </a:solidFill>
                <a:latin typeface="Arial" panose="020B0604020202020204" pitchFamily="34" charset="0"/>
                <a:cs typeface="Arial" panose="020B0604020202020204" pitchFamily="34" charset="0"/>
              </a:rPr>
              <a:t>Caseworker Responsibilities</a:t>
            </a:r>
          </a:p>
          <a:p>
            <a:r>
              <a:rPr lang="en-US" dirty="0" smtClean="0">
                <a:solidFill>
                  <a:schemeClr val="tx1"/>
                </a:solidFill>
                <a:latin typeface="Arial" panose="020B0604020202020204" pitchFamily="34" charset="0"/>
                <a:cs typeface="Arial" panose="020B0604020202020204" pitchFamily="34" charset="0"/>
              </a:rPr>
              <a:t>1. Updates about case context and needs (safety)</a:t>
            </a:r>
          </a:p>
          <a:p>
            <a:r>
              <a:rPr lang="en-US" dirty="0" smtClean="0">
                <a:solidFill>
                  <a:schemeClr val="tx1"/>
                </a:solidFill>
                <a:latin typeface="Arial" panose="020B0604020202020204" pitchFamily="34" charset="0"/>
                <a:cs typeface="Arial" panose="020B0604020202020204" pitchFamily="34" charset="0"/>
              </a:rPr>
              <a:t>2. Progress on action plans</a:t>
            </a:r>
          </a:p>
          <a:p>
            <a:r>
              <a:rPr lang="en-US" dirty="0" smtClean="0">
                <a:solidFill>
                  <a:schemeClr val="tx1"/>
                </a:solidFill>
                <a:latin typeface="Arial" panose="020B0604020202020204" pitchFamily="34" charset="0"/>
                <a:cs typeface="Arial" panose="020B0604020202020204" pitchFamily="34" charset="0"/>
              </a:rPr>
              <a:t>3. Specific questions or issues around which support is needed</a:t>
            </a:r>
          </a:p>
          <a:p>
            <a:endParaRPr lang="en-US" dirty="0">
              <a:solidFill>
                <a:schemeClr val="tx1"/>
              </a:solidFill>
              <a:latin typeface="Arial" panose="020B0604020202020204" pitchFamily="34" charset="0"/>
              <a:cs typeface="Arial" panose="020B0604020202020204" pitchFamily="34" charset="0"/>
            </a:endParaRPr>
          </a:p>
          <a:p>
            <a:endParaRPr lang="en-US" dirty="0" smtClean="0">
              <a:solidFill>
                <a:schemeClr val="tx1"/>
              </a:solidFill>
              <a:latin typeface="Arial" panose="020B0604020202020204" pitchFamily="34" charset="0"/>
              <a:cs typeface="Arial" panose="020B0604020202020204" pitchFamily="34" charset="0"/>
            </a:endParaRPr>
          </a:p>
          <a:p>
            <a:endParaRPr lang="en-US" dirty="0" smtClean="0">
              <a:solidFill>
                <a:schemeClr val="tx1"/>
              </a:solidFill>
              <a:latin typeface="Arial" panose="020B0604020202020204" pitchFamily="34" charset="0"/>
              <a:cs typeface="Arial" panose="020B0604020202020204" pitchFamily="34" charset="0"/>
            </a:endParaRPr>
          </a:p>
          <a:p>
            <a:endParaRPr lang="en-US" dirty="0">
              <a:solidFill>
                <a:schemeClr val="tx1"/>
              </a:solidFill>
              <a:latin typeface="Arial" panose="020B0604020202020204" pitchFamily="34" charset="0"/>
              <a:cs typeface="Arial" panose="020B0604020202020204" pitchFamily="34" charset="0"/>
            </a:endParaRPr>
          </a:p>
          <a:p>
            <a:r>
              <a:rPr lang="en-US" b="1" dirty="0" smtClean="0">
                <a:solidFill>
                  <a:schemeClr val="tx1"/>
                </a:solidFill>
                <a:latin typeface="Arial" panose="020B0604020202020204" pitchFamily="34" charset="0"/>
                <a:cs typeface="Arial" panose="020B0604020202020204" pitchFamily="34" charset="0"/>
              </a:rPr>
              <a:t>Supervisor Responsibilities </a:t>
            </a:r>
          </a:p>
          <a:p>
            <a:r>
              <a:rPr lang="en-US" dirty="0" smtClean="0">
                <a:solidFill>
                  <a:schemeClr val="tx1"/>
                </a:solidFill>
                <a:latin typeface="Arial" panose="020B0604020202020204" pitchFamily="34" charset="0"/>
                <a:cs typeface="Arial" panose="020B0604020202020204" pitchFamily="34" charset="0"/>
              </a:rPr>
              <a:t>1. Give the caseworker space to talk first</a:t>
            </a:r>
          </a:p>
          <a:p>
            <a:r>
              <a:rPr lang="en-US" dirty="0" smtClean="0">
                <a:solidFill>
                  <a:schemeClr val="tx1"/>
                </a:solidFill>
                <a:latin typeface="Arial" panose="020B0604020202020204" pitchFamily="34" charset="0"/>
                <a:cs typeface="Arial" panose="020B0604020202020204" pitchFamily="34" charset="0"/>
              </a:rPr>
              <a:t>2. Ask the caseworker to role play her approach </a:t>
            </a:r>
          </a:p>
          <a:p>
            <a:r>
              <a:rPr lang="en-US" dirty="0" smtClean="0">
                <a:solidFill>
                  <a:schemeClr val="tx1"/>
                </a:solidFill>
                <a:latin typeface="Arial" panose="020B0604020202020204" pitchFamily="34" charset="0"/>
                <a:cs typeface="Arial" panose="020B0604020202020204" pitchFamily="34" charset="0"/>
              </a:rPr>
              <a:t>3. Provide concrete feedback</a:t>
            </a:r>
          </a:p>
          <a:p>
            <a:r>
              <a:rPr lang="en-US" dirty="0" smtClean="0">
                <a:solidFill>
                  <a:schemeClr val="tx1"/>
                </a:solidFill>
                <a:latin typeface="Arial" panose="020B0604020202020204" pitchFamily="34" charset="0"/>
                <a:cs typeface="Arial" panose="020B0604020202020204" pitchFamily="34" charset="0"/>
              </a:rPr>
              <a:t>4. Ask the caseworker to reflect on what she could have done differently</a:t>
            </a:r>
          </a:p>
          <a:p>
            <a:r>
              <a:rPr lang="en-US" dirty="0" smtClean="0">
                <a:solidFill>
                  <a:schemeClr val="tx1"/>
                </a:solidFill>
                <a:latin typeface="Arial" panose="020B0604020202020204" pitchFamily="34" charset="0"/>
                <a:cs typeface="Arial" panose="020B0604020202020204" pitchFamily="34" charset="0"/>
              </a:rPr>
              <a:t>5. Problem-solve</a:t>
            </a:r>
          </a:p>
          <a:p>
            <a:r>
              <a:rPr lang="en-US" dirty="0" smtClean="0">
                <a:solidFill>
                  <a:schemeClr val="tx1"/>
                </a:solidFill>
                <a:latin typeface="Arial" panose="020B0604020202020204" pitchFamily="34" charset="0"/>
                <a:cs typeface="Arial" panose="020B0604020202020204" pitchFamily="34" charset="0"/>
              </a:rPr>
              <a:t>6. Support the identification of next steps</a:t>
            </a:r>
            <a:endParaRPr lang="en-US"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20812739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Management quality checklist </a:t>
            </a:r>
            <a:endParaRPr lang="en-US" dirty="0"/>
          </a:p>
        </p:txBody>
      </p:sp>
      <p:sp>
        <p:nvSpPr>
          <p:cNvPr id="3" name="Content Placeholder 2"/>
          <p:cNvSpPr>
            <a:spLocks noGrp="1"/>
          </p:cNvSpPr>
          <p:nvPr>
            <p:ph idx="1"/>
          </p:nvPr>
        </p:nvSpPr>
        <p:spPr>
          <a:xfrm>
            <a:off x="711117" y="1949115"/>
            <a:ext cx="4534651" cy="4022725"/>
          </a:xfrm>
        </p:spPr>
        <p:txBody>
          <a:bodyPr/>
          <a:lstStyle/>
          <a:p>
            <a:pPr lvl="1">
              <a:buClr>
                <a:schemeClr val="accent4">
                  <a:lumMod val="75000"/>
                </a:schemeClr>
              </a:buClr>
              <a:buFont typeface="Arial" panose="020B0604020202020204" pitchFamily="34" charset="0"/>
              <a:buChar char="•"/>
            </a:pPr>
            <a:r>
              <a:rPr lang="en-US" sz="2000" dirty="0" smtClean="0">
                <a:solidFill>
                  <a:schemeClr val="tx1"/>
                </a:solidFill>
                <a:cs typeface="Arial" panose="020B0604020202020204" pitchFamily="34" charset="0"/>
              </a:rPr>
              <a:t>Used </a:t>
            </a:r>
            <a:r>
              <a:rPr lang="en-US" sz="2000" dirty="0">
                <a:solidFill>
                  <a:schemeClr val="tx1"/>
                </a:solidFill>
                <a:cs typeface="Arial" panose="020B0604020202020204" pitchFamily="34" charset="0"/>
              </a:rPr>
              <a:t>throughout a case </a:t>
            </a:r>
            <a:r>
              <a:rPr lang="en-US" sz="2000" dirty="0" smtClean="0">
                <a:solidFill>
                  <a:schemeClr val="tx1"/>
                </a:solidFill>
                <a:cs typeface="Arial" panose="020B0604020202020204" pitchFamily="34" charset="0"/>
              </a:rPr>
              <a:t>by a supervisor to </a:t>
            </a:r>
            <a:r>
              <a:rPr lang="en-US" sz="2000" dirty="0">
                <a:solidFill>
                  <a:schemeClr val="tx1"/>
                </a:solidFill>
                <a:cs typeface="Arial" panose="020B0604020202020204" pitchFamily="34" charset="0"/>
              </a:rPr>
              <a:t>assess the caseworker’s application of </a:t>
            </a:r>
            <a:r>
              <a:rPr lang="en-US" sz="2000" dirty="0" smtClean="0">
                <a:solidFill>
                  <a:schemeClr val="tx1"/>
                </a:solidFill>
                <a:cs typeface="Arial" panose="020B0604020202020204" pitchFamily="34" charset="0"/>
              </a:rPr>
              <a:t>knowledge and skills </a:t>
            </a:r>
            <a:r>
              <a:rPr lang="en-US" sz="2000" dirty="0">
                <a:solidFill>
                  <a:schemeClr val="tx1"/>
                </a:solidFill>
                <a:cs typeface="Arial" panose="020B0604020202020204" pitchFamily="34" charset="0"/>
              </a:rPr>
              <a:t>during each step </a:t>
            </a:r>
            <a:endParaRPr lang="en-US" sz="2000" dirty="0" smtClean="0">
              <a:solidFill>
                <a:schemeClr val="tx1"/>
              </a:solidFill>
              <a:cs typeface="Arial" panose="020B0604020202020204" pitchFamily="34" charset="0"/>
            </a:endParaRPr>
          </a:p>
          <a:p>
            <a:pPr lvl="1">
              <a:buClr>
                <a:schemeClr val="accent4">
                  <a:lumMod val="75000"/>
                </a:schemeClr>
              </a:buClr>
              <a:buFont typeface="Arial" panose="020B0604020202020204" pitchFamily="34" charset="0"/>
              <a:buChar char="•"/>
            </a:pPr>
            <a:endParaRPr lang="en-US" sz="2000" dirty="0">
              <a:solidFill>
                <a:schemeClr val="tx1"/>
              </a:solidFill>
              <a:cs typeface="Arial" panose="020B0604020202020204" pitchFamily="34" charset="0"/>
            </a:endParaRPr>
          </a:p>
          <a:p>
            <a:pPr lvl="1">
              <a:buClr>
                <a:schemeClr val="accent4">
                  <a:lumMod val="75000"/>
                </a:schemeClr>
              </a:buClr>
              <a:buFont typeface="Arial" panose="020B0604020202020204" pitchFamily="34" charset="0"/>
              <a:buChar char="•"/>
            </a:pPr>
            <a:r>
              <a:rPr lang="en-US" sz="2000" dirty="0">
                <a:solidFill>
                  <a:schemeClr val="tx1"/>
                </a:solidFill>
                <a:cs typeface="Arial" panose="020B0604020202020204" pitchFamily="34" charset="0"/>
              </a:rPr>
              <a:t>Used once a case has closed to evaluate the overall skill and practice </a:t>
            </a:r>
            <a:endParaRPr lang="en-US" sz="2000" dirty="0" smtClean="0">
              <a:solidFill>
                <a:schemeClr val="tx1"/>
              </a:solidFill>
              <a:cs typeface="Arial" panose="020B0604020202020204" pitchFamily="34" charset="0"/>
            </a:endParaRPr>
          </a:p>
          <a:p>
            <a:pPr lvl="1">
              <a:buClr>
                <a:schemeClr val="accent4">
                  <a:lumMod val="75000"/>
                </a:schemeClr>
              </a:buClr>
              <a:buFont typeface="Arial" panose="020B0604020202020204" pitchFamily="34" charset="0"/>
              <a:buChar char="•"/>
            </a:pPr>
            <a:endParaRPr lang="en-US" sz="2000" dirty="0">
              <a:solidFill>
                <a:schemeClr val="tx1"/>
              </a:solidFill>
              <a:cs typeface="Arial" panose="020B0604020202020204" pitchFamily="34" charset="0"/>
            </a:endParaRPr>
          </a:p>
          <a:p>
            <a:pPr lvl="1">
              <a:buClr>
                <a:schemeClr val="accent4">
                  <a:lumMod val="75000"/>
                </a:schemeClr>
              </a:buClr>
              <a:buFont typeface="Arial" panose="020B0604020202020204" pitchFamily="34" charset="0"/>
              <a:buChar char="•"/>
            </a:pPr>
            <a:r>
              <a:rPr lang="en-US" sz="2000" dirty="0">
                <a:solidFill>
                  <a:schemeClr val="tx1"/>
                </a:solidFill>
                <a:cs typeface="Arial" panose="020B0604020202020204" pitchFamily="34" charset="0"/>
              </a:rPr>
              <a:t>Used by caseworkers to self assess each meeting with </a:t>
            </a:r>
            <a:r>
              <a:rPr lang="en-US" sz="2000" dirty="0" smtClean="0">
                <a:solidFill>
                  <a:schemeClr val="tx1"/>
                </a:solidFill>
                <a:cs typeface="Arial" panose="020B0604020202020204" pitchFamily="34" charset="0"/>
              </a:rPr>
              <a:t>survivors </a:t>
            </a:r>
          </a:p>
          <a:p>
            <a:pPr lvl="2">
              <a:buClr>
                <a:schemeClr val="accent4">
                  <a:lumMod val="75000"/>
                </a:schemeClr>
              </a:buClr>
              <a:buFont typeface="Arial" panose="020B0604020202020204" pitchFamily="34" charset="0"/>
              <a:buChar char="•"/>
            </a:pPr>
            <a:r>
              <a:rPr lang="en-US" sz="2000" dirty="0" smtClean="0">
                <a:solidFill>
                  <a:schemeClr val="tx1"/>
                </a:solidFill>
                <a:cs typeface="Arial" panose="020B0604020202020204" pitchFamily="34" charset="0"/>
              </a:rPr>
              <a:t>Learning tool not to take the place of a checklist administered with a supervisor </a:t>
            </a:r>
            <a:endParaRPr lang="en-US" sz="2000" dirty="0">
              <a:solidFill>
                <a:schemeClr val="tx1"/>
              </a:solidFill>
              <a:cs typeface="Arial" panose="020B0604020202020204" pitchFamily="34" charset="0"/>
            </a:endParaRPr>
          </a:p>
          <a:p>
            <a:endParaRPr lang="en-US" sz="2000" dirty="0">
              <a:solidFill>
                <a:schemeClr val="tx1"/>
              </a:solidFill>
            </a:endParaRPr>
          </a:p>
        </p:txBody>
      </p:sp>
      <p:pic>
        <p:nvPicPr>
          <p:cNvPr id="4" name="Picture 3"/>
          <p:cNvPicPr>
            <a:picLocks noChangeAspect="1"/>
          </p:cNvPicPr>
          <p:nvPr/>
        </p:nvPicPr>
        <p:blipFill rotWithShape="1">
          <a:blip r:embed="rId3" cstate="print"/>
          <a:srcRect l="10540" t="19137" r="33053" b="10222"/>
          <a:stretch/>
        </p:blipFill>
        <p:spPr>
          <a:xfrm>
            <a:off x="6128575" y="1885950"/>
            <a:ext cx="5651360" cy="4423410"/>
          </a:xfrm>
          <a:prstGeom prst="rect">
            <a:avLst/>
          </a:prstGeom>
        </p:spPr>
      </p:pic>
    </p:spTree>
    <p:extLst>
      <p:ext uri="{BB962C8B-B14F-4D97-AF65-F5344CB8AC3E}">
        <p14:creationId xmlns:p14="http://schemas.microsoft.com/office/powerpoint/2010/main" xmlns="" val="24549410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cs typeface="Arial" panose="020B0604020202020204" pitchFamily="34" charset="0"/>
              </a:rPr>
              <a:t>Activity:</a:t>
            </a:r>
            <a:br>
              <a:rPr lang="en-US" dirty="0" smtClean="0">
                <a:cs typeface="Arial" panose="020B0604020202020204" pitchFamily="34" charset="0"/>
              </a:rPr>
            </a:br>
            <a:r>
              <a:rPr lang="en-US" dirty="0" smtClean="0">
                <a:cs typeface="Arial" panose="020B0604020202020204" pitchFamily="34" charset="0"/>
              </a:rPr>
              <a:t> Individual supervision ongoing cases </a:t>
            </a:r>
            <a:endParaRPr lang="en-US" dirty="0">
              <a:cs typeface="Arial" panose="020B0604020202020204" pitchFamily="34" charset="0"/>
            </a:endParaRPr>
          </a:p>
        </p:txBody>
      </p:sp>
      <p:sp>
        <p:nvSpPr>
          <p:cNvPr id="3" name="Content Placeholder 2"/>
          <p:cNvSpPr>
            <a:spLocks noGrp="1"/>
          </p:cNvSpPr>
          <p:nvPr>
            <p:ph idx="1"/>
          </p:nvPr>
        </p:nvSpPr>
        <p:spPr>
          <a:xfrm>
            <a:off x="6779683" y="765528"/>
            <a:ext cx="4478866" cy="5053469"/>
          </a:xfrm>
        </p:spPr>
        <p:txBody>
          <a:bodyPr>
            <a:normAutofit fontScale="92500" lnSpcReduction="10000"/>
          </a:bodyPr>
          <a:lstStyle/>
          <a:p>
            <a:pPr marL="0">
              <a:buFont typeface="Arial" pitchFamily="34" charset="0"/>
              <a:buChar char="•"/>
            </a:pPr>
            <a:r>
              <a:rPr lang="en-US" sz="2400" dirty="0" smtClean="0">
                <a:solidFill>
                  <a:schemeClr val="tx1"/>
                </a:solidFill>
                <a:cs typeface="Arial" panose="020B0604020202020204" pitchFamily="34" charset="0"/>
              </a:rPr>
              <a:t>Return to the two groups from the previous activity (</a:t>
            </a:r>
            <a:r>
              <a:rPr lang="en-US" sz="2400" b="1" dirty="0" smtClean="0">
                <a:solidFill>
                  <a:schemeClr val="tx1"/>
                </a:solidFill>
                <a:cs typeface="Arial" panose="020B0604020202020204" pitchFamily="34" charset="0"/>
              </a:rPr>
              <a:t>Group </a:t>
            </a:r>
            <a:r>
              <a:rPr lang="en-US" sz="2400" b="1" dirty="0">
                <a:solidFill>
                  <a:schemeClr val="tx1"/>
                </a:solidFill>
                <a:cs typeface="Arial" panose="020B0604020202020204" pitchFamily="34" charset="0"/>
              </a:rPr>
              <a:t>1</a:t>
            </a:r>
            <a:r>
              <a:rPr lang="en-US" sz="2400" dirty="0">
                <a:solidFill>
                  <a:schemeClr val="tx1"/>
                </a:solidFill>
                <a:cs typeface="Arial" panose="020B0604020202020204" pitchFamily="34" charset="0"/>
              </a:rPr>
              <a:t> and </a:t>
            </a:r>
            <a:r>
              <a:rPr lang="en-US" sz="2400" b="1" dirty="0">
                <a:solidFill>
                  <a:schemeClr val="tx1"/>
                </a:solidFill>
                <a:cs typeface="Arial" panose="020B0604020202020204" pitchFamily="34" charset="0"/>
              </a:rPr>
              <a:t>Group </a:t>
            </a:r>
            <a:r>
              <a:rPr lang="en-US" sz="2400" b="1" dirty="0" smtClean="0">
                <a:solidFill>
                  <a:schemeClr val="tx1"/>
                </a:solidFill>
                <a:cs typeface="Arial" panose="020B0604020202020204" pitchFamily="34" charset="0"/>
              </a:rPr>
              <a:t>2)</a:t>
            </a:r>
            <a:r>
              <a:rPr lang="en-US" sz="2400" dirty="0" smtClean="0">
                <a:solidFill>
                  <a:schemeClr val="tx1"/>
                </a:solidFill>
                <a:cs typeface="Arial" panose="020B0604020202020204" pitchFamily="34" charset="0"/>
              </a:rPr>
              <a:t>. </a:t>
            </a:r>
            <a:endParaRPr lang="en-US" sz="2400" dirty="0">
              <a:solidFill>
                <a:schemeClr val="tx1"/>
              </a:solidFill>
              <a:cs typeface="Arial" panose="020B0604020202020204" pitchFamily="34" charset="0"/>
            </a:endParaRPr>
          </a:p>
          <a:p>
            <a:pPr marL="0">
              <a:buFont typeface="Arial" pitchFamily="34" charset="0"/>
              <a:buChar char="•"/>
            </a:pPr>
            <a:r>
              <a:rPr lang="en-US" sz="2400" b="1" dirty="0">
                <a:solidFill>
                  <a:schemeClr val="tx1"/>
                </a:solidFill>
              </a:rPr>
              <a:t>Group </a:t>
            </a:r>
            <a:r>
              <a:rPr lang="en-US" sz="2400" b="1" dirty="0" smtClean="0">
                <a:solidFill>
                  <a:schemeClr val="tx1"/>
                </a:solidFill>
              </a:rPr>
              <a:t>2</a:t>
            </a:r>
            <a:r>
              <a:rPr lang="en-US" sz="2400" dirty="0" smtClean="0">
                <a:solidFill>
                  <a:schemeClr val="tx1"/>
                </a:solidFill>
              </a:rPr>
              <a:t>, </a:t>
            </a:r>
            <a:r>
              <a:rPr lang="en-US" sz="2400" dirty="0">
                <a:solidFill>
                  <a:schemeClr val="tx1"/>
                </a:solidFill>
              </a:rPr>
              <a:t>review the steps of supervision for </a:t>
            </a:r>
            <a:r>
              <a:rPr lang="en-US" sz="2400" dirty="0" smtClean="0">
                <a:solidFill>
                  <a:schemeClr val="tx1"/>
                </a:solidFill>
              </a:rPr>
              <a:t>an ongoing case. </a:t>
            </a:r>
            <a:endParaRPr lang="en-US" sz="2400" b="1" dirty="0">
              <a:solidFill>
                <a:schemeClr val="tx1"/>
              </a:solidFill>
            </a:endParaRPr>
          </a:p>
          <a:p>
            <a:pPr marL="0">
              <a:buFont typeface="Arial" pitchFamily="34" charset="0"/>
              <a:buChar char="•"/>
            </a:pPr>
            <a:r>
              <a:rPr lang="en-US" sz="2400" b="1" dirty="0" smtClean="0">
                <a:solidFill>
                  <a:schemeClr val="tx1"/>
                </a:solidFill>
                <a:cs typeface="Arial" panose="020B0604020202020204" pitchFamily="34" charset="0"/>
              </a:rPr>
              <a:t>Group 1</a:t>
            </a:r>
            <a:r>
              <a:rPr lang="en-US" sz="2400" dirty="0" smtClean="0">
                <a:solidFill>
                  <a:schemeClr val="tx1"/>
                </a:solidFill>
                <a:cs typeface="Arial" panose="020B0604020202020204" pitchFamily="34" charset="0"/>
              </a:rPr>
              <a:t>, </a:t>
            </a:r>
            <a:r>
              <a:rPr lang="en-US" sz="2400" dirty="0">
                <a:solidFill>
                  <a:schemeClr val="tx1"/>
                </a:solidFill>
              </a:rPr>
              <a:t>think of a survivor with whom you are currently working. </a:t>
            </a:r>
          </a:p>
          <a:p>
            <a:pPr marL="0">
              <a:buFont typeface="Arial" pitchFamily="34" charset="0"/>
              <a:buChar char="•"/>
            </a:pPr>
            <a:r>
              <a:rPr lang="en-US" sz="2400" dirty="0">
                <a:solidFill>
                  <a:schemeClr val="tx1"/>
                </a:solidFill>
              </a:rPr>
              <a:t>You are going to refer to this case when in ‘supervision’ with a partner from </a:t>
            </a:r>
            <a:r>
              <a:rPr lang="en-US" sz="2400" b="1" dirty="0">
                <a:solidFill>
                  <a:schemeClr val="tx1"/>
                </a:solidFill>
              </a:rPr>
              <a:t>Group </a:t>
            </a:r>
            <a:r>
              <a:rPr lang="en-US" sz="2400" b="1" dirty="0" smtClean="0">
                <a:solidFill>
                  <a:schemeClr val="tx1"/>
                </a:solidFill>
              </a:rPr>
              <a:t>2</a:t>
            </a:r>
            <a:r>
              <a:rPr lang="en-US" sz="2400" dirty="0" smtClean="0">
                <a:solidFill>
                  <a:schemeClr val="tx1"/>
                </a:solidFill>
              </a:rPr>
              <a:t>.. </a:t>
            </a:r>
            <a:endParaRPr lang="en-US" sz="2400" dirty="0">
              <a:solidFill>
                <a:schemeClr val="tx1"/>
              </a:solidFill>
            </a:endParaRPr>
          </a:p>
        </p:txBody>
      </p:sp>
    </p:spTree>
    <p:extLst>
      <p:ext uri="{BB962C8B-B14F-4D97-AF65-F5344CB8AC3E}">
        <p14:creationId xmlns:p14="http://schemas.microsoft.com/office/powerpoint/2010/main" xmlns="" val="8534719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Arial" panose="020B0604020202020204" pitchFamily="34" charset="0"/>
              </a:rPr>
              <a:t>Case file review</a:t>
            </a:r>
            <a:endParaRPr lang="en-US" dirty="0">
              <a:cs typeface="Arial" panose="020B0604020202020204" pitchFamily="34" charset="0"/>
            </a:endParaRPr>
          </a:p>
        </p:txBody>
      </p:sp>
      <p:sp>
        <p:nvSpPr>
          <p:cNvPr id="3" name="Content Placeholder 2"/>
          <p:cNvSpPr>
            <a:spLocks noGrp="1"/>
          </p:cNvSpPr>
          <p:nvPr>
            <p:ph idx="1"/>
          </p:nvPr>
        </p:nvSpPr>
        <p:spPr/>
        <p:txBody>
          <a:bodyPr numCol="2">
            <a:normAutofit/>
          </a:bodyPr>
          <a:lstStyle/>
          <a:p>
            <a:pPr>
              <a:buClr>
                <a:schemeClr val="accent4">
                  <a:lumMod val="75000"/>
                </a:schemeClr>
              </a:buClr>
              <a:buNone/>
            </a:pPr>
            <a:r>
              <a:rPr lang="en-US" sz="2400" b="1" dirty="0" smtClean="0">
                <a:solidFill>
                  <a:schemeClr val="tx1"/>
                </a:solidFill>
                <a:cs typeface="Arial" panose="020B0604020202020204" pitchFamily="34" charset="0"/>
              </a:rPr>
              <a:t>Purpose</a:t>
            </a:r>
          </a:p>
          <a:p>
            <a:pPr lvl="1">
              <a:buClr>
                <a:schemeClr val="accent4">
                  <a:lumMod val="75000"/>
                </a:schemeClr>
              </a:buClr>
              <a:buFont typeface="Arial" panose="020B0604020202020204" pitchFamily="34" charset="0"/>
              <a:buChar char="•"/>
            </a:pPr>
            <a:r>
              <a:rPr lang="en-US" sz="2400" dirty="0" smtClean="0">
                <a:solidFill>
                  <a:schemeClr val="tx1"/>
                </a:solidFill>
                <a:cs typeface="Arial" panose="020B0604020202020204" pitchFamily="34" charset="0"/>
              </a:rPr>
              <a:t>Ensure forms are being filled out appropriately</a:t>
            </a:r>
          </a:p>
          <a:p>
            <a:pPr lvl="1">
              <a:buClr>
                <a:schemeClr val="accent4">
                  <a:lumMod val="75000"/>
                </a:schemeClr>
              </a:buClr>
              <a:buFont typeface="Arial" panose="020B0604020202020204" pitchFamily="34" charset="0"/>
              <a:buChar char="•"/>
            </a:pPr>
            <a:r>
              <a:rPr lang="en-US" sz="2400" dirty="0" smtClean="0">
                <a:solidFill>
                  <a:schemeClr val="tx1"/>
                </a:solidFill>
                <a:cs typeface="Arial" panose="020B0604020202020204" pitchFamily="34" charset="0"/>
              </a:rPr>
              <a:t>Monitor the services that are being provided</a:t>
            </a:r>
          </a:p>
          <a:p>
            <a:pPr lvl="1">
              <a:buClr>
                <a:schemeClr val="accent4">
                  <a:lumMod val="75000"/>
                </a:schemeClr>
              </a:buClr>
              <a:buFont typeface="Arial" panose="020B0604020202020204" pitchFamily="34" charset="0"/>
              <a:buChar char="•"/>
            </a:pPr>
            <a:endParaRPr lang="en-US" sz="2400" dirty="0">
              <a:solidFill>
                <a:schemeClr val="tx1"/>
              </a:solidFill>
              <a:cs typeface="Arial" panose="020B0604020202020204" pitchFamily="34" charset="0"/>
            </a:endParaRPr>
          </a:p>
          <a:p>
            <a:pPr lvl="1">
              <a:buClr>
                <a:schemeClr val="accent4">
                  <a:lumMod val="75000"/>
                </a:schemeClr>
              </a:buClr>
              <a:buFont typeface="Arial" panose="020B0604020202020204" pitchFamily="34" charset="0"/>
              <a:buChar char="•"/>
            </a:pPr>
            <a:endParaRPr lang="en-US" sz="2400" dirty="0" smtClean="0">
              <a:solidFill>
                <a:schemeClr val="tx1"/>
              </a:solidFill>
              <a:cs typeface="Arial" panose="020B0604020202020204" pitchFamily="34" charset="0"/>
            </a:endParaRPr>
          </a:p>
          <a:p>
            <a:pPr lvl="1">
              <a:buClr>
                <a:schemeClr val="accent4">
                  <a:lumMod val="75000"/>
                </a:schemeClr>
              </a:buClr>
              <a:buFont typeface="Arial" panose="020B0604020202020204" pitchFamily="34" charset="0"/>
              <a:buChar char="•"/>
            </a:pPr>
            <a:endParaRPr lang="en-US" sz="2400" dirty="0" smtClean="0">
              <a:solidFill>
                <a:schemeClr val="tx1"/>
              </a:solidFill>
              <a:cs typeface="Arial" panose="020B0604020202020204" pitchFamily="34" charset="0"/>
            </a:endParaRPr>
          </a:p>
          <a:p>
            <a:pPr lvl="1">
              <a:buClr>
                <a:schemeClr val="accent4">
                  <a:lumMod val="75000"/>
                </a:schemeClr>
              </a:buClr>
              <a:buFont typeface="Arial" panose="020B0604020202020204" pitchFamily="34" charset="0"/>
              <a:buChar char="•"/>
            </a:pPr>
            <a:endParaRPr lang="en-US" sz="2400" dirty="0" smtClean="0">
              <a:solidFill>
                <a:schemeClr val="tx1"/>
              </a:solidFill>
              <a:cs typeface="Arial" panose="020B0604020202020204" pitchFamily="34" charset="0"/>
            </a:endParaRPr>
          </a:p>
          <a:p>
            <a:pPr>
              <a:buClr>
                <a:schemeClr val="accent4">
                  <a:lumMod val="75000"/>
                </a:schemeClr>
              </a:buClr>
              <a:buNone/>
            </a:pPr>
            <a:r>
              <a:rPr lang="en-US" sz="2400" b="1" dirty="0" smtClean="0">
                <a:solidFill>
                  <a:schemeClr val="tx1"/>
                </a:solidFill>
                <a:cs typeface="Arial" panose="020B0604020202020204" pitchFamily="34" charset="0"/>
              </a:rPr>
              <a:t>Components</a:t>
            </a:r>
          </a:p>
          <a:p>
            <a:pPr lvl="1">
              <a:buClr>
                <a:schemeClr val="accent4">
                  <a:lumMod val="75000"/>
                </a:schemeClr>
              </a:buClr>
              <a:buFont typeface="Arial" panose="020B0604020202020204" pitchFamily="34" charset="0"/>
              <a:buChar char="•"/>
            </a:pPr>
            <a:r>
              <a:rPr lang="en-US" sz="2400" dirty="0" smtClean="0">
                <a:solidFill>
                  <a:schemeClr val="tx1"/>
                </a:solidFill>
                <a:cs typeface="Arial" panose="020B0604020202020204" pitchFamily="34" charset="0"/>
              </a:rPr>
              <a:t>Consent Form</a:t>
            </a:r>
          </a:p>
          <a:p>
            <a:pPr lvl="1">
              <a:buClr>
                <a:schemeClr val="accent4">
                  <a:lumMod val="75000"/>
                </a:schemeClr>
              </a:buClr>
              <a:buFont typeface="Arial" panose="020B0604020202020204" pitchFamily="34" charset="0"/>
              <a:buChar char="•"/>
            </a:pPr>
            <a:r>
              <a:rPr lang="en-US" sz="2400" dirty="0" smtClean="0">
                <a:solidFill>
                  <a:schemeClr val="tx1"/>
                </a:solidFill>
                <a:cs typeface="Arial" panose="020B0604020202020204" pitchFamily="34" charset="0"/>
              </a:rPr>
              <a:t>Assessment Form</a:t>
            </a:r>
          </a:p>
          <a:p>
            <a:pPr lvl="1">
              <a:buClr>
                <a:schemeClr val="accent4">
                  <a:lumMod val="75000"/>
                </a:schemeClr>
              </a:buClr>
              <a:buFont typeface="Arial" panose="020B0604020202020204" pitchFamily="34" charset="0"/>
              <a:buChar char="•"/>
            </a:pPr>
            <a:r>
              <a:rPr lang="en-US" sz="2400" dirty="0" smtClean="0">
                <a:solidFill>
                  <a:schemeClr val="tx1"/>
                </a:solidFill>
                <a:cs typeface="Arial" panose="020B0604020202020204" pitchFamily="34" charset="0"/>
              </a:rPr>
              <a:t>Case Action Plan </a:t>
            </a:r>
          </a:p>
          <a:p>
            <a:pPr lvl="1">
              <a:buClr>
                <a:schemeClr val="accent4">
                  <a:lumMod val="75000"/>
                </a:schemeClr>
              </a:buClr>
              <a:buFont typeface="Arial" panose="020B0604020202020204" pitchFamily="34" charset="0"/>
              <a:buChar char="•"/>
            </a:pPr>
            <a:r>
              <a:rPr lang="en-US" sz="2400" dirty="0" smtClean="0">
                <a:solidFill>
                  <a:schemeClr val="tx1"/>
                </a:solidFill>
                <a:cs typeface="Arial" panose="020B0604020202020204" pitchFamily="34" charset="0"/>
              </a:rPr>
              <a:t>Case Notes</a:t>
            </a:r>
          </a:p>
          <a:p>
            <a:pPr lvl="1">
              <a:buClr>
                <a:schemeClr val="accent4">
                  <a:lumMod val="75000"/>
                </a:schemeClr>
              </a:buClr>
              <a:buFont typeface="Arial" panose="020B0604020202020204" pitchFamily="34" charset="0"/>
              <a:buChar char="•"/>
            </a:pPr>
            <a:r>
              <a:rPr lang="en-US" sz="2400" dirty="0" smtClean="0">
                <a:solidFill>
                  <a:schemeClr val="tx1"/>
                </a:solidFill>
                <a:cs typeface="Arial" panose="020B0604020202020204" pitchFamily="34" charset="0"/>
              </a:rPr>
              <a:t>Case Closure Form</a:t>
            </a:r>
            <a:endParaRPr lang="en-US" sz="2400" dirty="0">
              <a:solidFill>
                <a:schemeClr val="tx1"/>
              </a:solidFill>
              <a:cs typeface="Arial" panose="020B0604020202020204" pitchFamily="34" charset="0"/>
            </a:endParaRPr>
          </a:p>
        </p:txBody>
      </p:sp>
    </p:spTree>
    <p:extLst>
      <p:ext uri="{BB962C8B-B14F-4D97-AF65-F5344CB8AC3E}">
        <p14:creationId xmlns:p14="http://schemas.microsoft.com/office/powerpoint/2010/main" xmlns="" val="40362964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Arial" panose="020B0604020202020204" pitchFamily="34" charset="0"/>
              </a:rPr>
              <a:t>Peer /Group supervision</a:t>
            </a:r>
            <a:r>
              <a:rPr lang="en-US" dirty="0" smtClean="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numCol="2">
            <a:normAutofit/>
          </a:bodyPr>
          <a:lstStyle/>
          <a:p>
            <a:pPr>
              <a:buClr>
                <a:schemeClr val="accent4">
                  <a:lumMod val="75000"/>
                </a:schemeClr>
              </a:buClr>
              <a:buNone/>
            </a:pPr>
            <a:r>
              <a:rPr lang="en-US" sz="2400" b="1" dirty="0" smtClean="0">
                <a:cs typeface="Arial" panose="020B0604020202020204" pitchFamily="34" charset="0"/>
              </a:rPr>
              <a:t>Basic considerations: </a:t>
            </a:r>
          </a:p>
          <a:p>
            <a:pPr lvl="1">
              <a:buClr>
                <a:schemeClr val="accent4">
                  <a:lumMod val="75000"/>
                </a:schemeClr>
              </a:buClr>
              <a:buFont typeface="Arial" panose="020B0604020202020204" pitchFamily="34" charset="0"/>
              <a:buChar char="•"/>
            </a:pPr>
            <a:r>
              <a:rPr lang="en-US" sz="2400" dirty="0" smtClean="0">
                <a:cs typeface="Arial" panose="020B0604020202020204" pitchFamily="34" charset="0"/>
              </a:rPr>
              <a:t>Frequency/duration</a:t>
            </a:r>
          </a:p>
          <a:p>
            <a:pPr lvl="1">
              <a:buClr>
                <a:schemeClr val="accent4">
                  <a:lumMod val="75000"/>
                </a:schemeClr>
              </a:buClr>
              <a:buFont typeface="Arial" panose="020B0604020202020204" pitchFamily="34" charset="0"/>
              <a:buChar char="•"/>
            </a:pPr>
            <a:r>
              <a:rPr lang="en-US" sz="2400" dirty="0" smtClean="0">
                <a:cs typeface="Arial" panose="020B0604020202020204" pitchFamily="34" charset="0"/>
              </a:rPr>
              <a:t>Preparation</a:t>
            </a:r>
          </a:p>
          <a:p>
            <a:pPr lvl="1">
              <a:buClr>
                <a:schemeClr val="accent4">
                  <a:lumMod val="75000"/>
                </a:schemeClr>
              </a:buClr>
              <a:buFont typeface="Arial" panose="020B0604020202020204" pitchFamily="34" charset="0"/>
              <a:buChar char="•"/>
            </a:pPr>
            <a:r>
              <a:rPr lang="en-US" sz="2400" dirty="0" smtClean="0">
                <a:cs typeface="Arial" panose="020B0604020202020204" pitchFamily="34" charset="0"/>
              </a:rPr>
              <a:t>Format</a:t>
            </a:r>
          </a:p>
          <a:p>
            <a:pPr lvl="2">
              <a:buClr>
                <a:schemeClr val="accent4">
                  <a:lumMod val="75000"/>
                </a:schemeClr>
              </a:buClr>
              <a:buFont typeface="Arial" panose="020B0604020202020204" pitchFamily="34" charset="0"/>
              <a:buChar char="•"/>
            </a:pPr>
            <a:r>
              <a:rPr lang="en-US" sz="2400" dirty="0" smtClean="0">
                <a:cs typeface="Arial" panose="020B0604020202020204" pitchFamily="34" charset="0"/>
              </a:rPr>
              <a:t>Case Review</a:t>
            </a:r>
          </a:p>
          <a:p>
            <a:pPr lvl="2">
              <a:buClr>
                <a:schemeClr val="accent4">
                  <a:lumMod val="75000"/>
                </a:schemeClr>
              </a:buClr>
              <a:buFont typeface="Arial" panose="020B0604020202020204" pitchFamily="34" charset="0"/>
              <a:buChar char="•"/>
            </a:pPr>
            <a:r>
              <a:rPr lang="en-US" sz="2400" dirty="0" smtClean="0">
                <a:cs typeface="Arial" panose="020B0604020202020204" pitchFamily="34" charset="0"/>
              </a:rPr>
              <a:t>Topical Sessions</a:t>
            </a:r>
          </a:p>
          <a:p>
            <a:pPr lvl="2">
              <a:buClr>
                <a:schemeClr val="accent4">
                  <a:lumMod val="75000"/>
                </a:schemeClr>
              </a:buClr>
              <a:buFont typeface="Arial" panose="020B0604020202020204" pitchFamily="34" charset="0"/>
              <a:buChar char="•"/>
            </a:pPr>
            <a:r>
              <a:rPr lang="en-US" sz="2400" dirty="0" smtClean="0">
                <a:cs typeface="Arial" panose="020B0604020202020204" pitchFamily="34" charset="0"/>
              </a:rPr>
              <a:t>Teach Back</a:t>
            </a:r>
          </a:p>
          <a:p>
            <a:pPr lvl="2">
              <a:buClr>
                <a:schemeClr val="accent4">
                  <a:lumMod val="75000"/>
                </a:schemeClr>
              </a:buClr>
              <a:buFont typeface="Arial" panose="020B0604020202020204" pitchFamily="34" charset="0"/>
              <a:buChar char="•"/>
            </a:pPr>
            <a:endParaRPr lang="en-US" sz="2400" dirty="0" smtClean="0">
              <a:cs typeface="Arial" panose="020B0604020202020204" pitchFamily="34" charset="0"/>
            </a:endParaRPr>
          </a:p>
          <a:p>
            <a:pPr lvl="2">
              <a:buClr>
                <a:schemeClr val="accent4">
                  <a:lumMod val="75000"/>
                </a:schemeClr>
              </a:buClr>
              <a:buFont typeface="Arial" panose="020B0604020202020204" pitchFamily="34" charset="0"/>
              <a:buChar char="•"/>
            </a:pPr>
            <a:endParaRPr lang="en-US" sz="2400" dirty="0">
              <a:cs typeface="Arial" panose="020B0604020202020204" pitchFamily="34" charset="0"/>
            </a:endParaRPr>
          </a:p>
          <a:p>
            <a:pPr lvl="1">
              <a:buClr>
                <a:schemeClr val="accent4">
                  <a:lumMod val="75000"/>
                </a:schemeClr>
              </a:buClr>
              <a:buFont typeface="Arial" panose="020B0604020202020204" pitchFamily="34" charset="0"/>
              <a:buChar char="•"/>
            </a:pPr>
            <a:endParaRPr lang="en-US" sz="2400" b="1" dirty="0" smtClean="0">
              <a:cs typeface="Arial" panose="020B0604020202020204" pitchFamily="34" charset="0"/>
            </a:endParaRPr>
          </a:p>
          <a:p>
            <a:pPr lvl="1">
              <a:buClr>
                <a:schemeClr val="accent4">
                  <a:lumMod val="75000"/>
                </a:schemeClr>
              </a:buClr>
              <a:buFont typeface="Arial" panose="020B0604020202020204" pitchFamily="34" charset="0"/>
              <a:buChar char="•"/>
            </a:pPr>
            <a:r>
              <a:rPr lang="en-US" sz="2400" dirty="0" smtClean="0">
                <a:cs typeface="Arial" panose="020B0604020202020204" pitchFamily="34" charset="0"/>
              </a:rPr>
              <a:t>Structure </a:t>
            </a:r>
          </a:p>
          <a:p>
            <a:pPr lvl="2">
              <a:buClr>
                <a:schemeClr val="accent4">
                  <a:lumMod val="75000"/>
                </a:schemeClr>
              </a:buClr>
              <a:buFont typeface="Arial" panose="020B0604020202020204" pitchFamily="34" charset="0"/>
              <a:buChar char="•"/>
            </a:pPr>
            <a:r>
              <a:rPr lang="en-US" sz="2400" dirty="0" smtClean="0">
                <a:cs typeface="Arial" panose="020B0604020202020204" pitchFamily="34" charset="0"/>
              </a:rPr>
              <a:t>Opening and check in (10-15 minutes)</a:t>
            </a:r>
          </a:p>
          <a:p>
            <a:pPr lvl="2">
              <a:buClr>
                <a:schemeClr val="accent4">
                  <a:lumMod val="75000"/>
                </a:schemeClr>
              </a:buClr>
              <a:buFont typeface="Arial" panose="020B0604020202020204" pitchFamily="34" charset="0"/>
              <a:buChar char="•"/>
            </a:pPr>
            <a:r>
              <a:rPr lang="en-US" sz="2400" dirty="0" smtClean="0">
                <a:cs typeface="Arial" panose="020B0604020202020204" pitchFamily="34" charset="0"/>
              </a:rPr>
              <a:t>Session content (45-60 minutes)</a:t>
            </a:r>
          </a:p>
          <a:p>
            <a:pPr lvl="2">
              <a:buClr>
                <a:schemeClr val="accent4">
                  <a:lumMod val="75000"/>
                </a:schemeClr>
              </a:buClr>
              <a:buFont typeface="Arial" panose="020B0604020202020204" pitchFamily="34" charset="0"/>
              <a:buChar char="•"/>
            </a:pPr>
            <a:r>
              <a:rPr lang="en-US" sz="2400" dirty="0" smtClean="0">
                <a:cs typeface="Arial" panose="020B0604020202020204" pitchFamily="34" charset="0"/>
              </a:rPr>
              <a:t>Closing and care (5-15 minutes) </a:t>
            </a:r>
            <a:endParaRPr lang="en-US" sz="2400" dirty="0">
              <a:cs typeface="Arial" panose="020B0604020202020204" pitchFamily="34" charset="0"/>
            </a:endParaRPr>
          </a:p>
        </p:txBody>
      </p:sp>
    </p:spTree>
    <p:extLst>
      <p:ext uri="{BB962C8B-B14F-4D97-AF65-F5344CB8AC3E}">
        <p14:creationId xmlns:p14="http://schemas.microsoft.com/office/powerpoint/2010/main" xmlns="" val="36922998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cs typeface="Arial" panose="020B0604020202020204" pitchFamily="34" charset="0"/>
              </a:rPr>
              <a:t>Activity:</a:t>
            </a:r>
            <a:br>
              <a:rPr lang="en-US" dirty="0" smtClean="0">
                <a:cs typeface="Arial" panose="020B0604020202020204" pitchFamily="34" charset="0"/>
              </a:rPr>
            </a:br>
            <a:r>
              <a:rPr lang="en-US" dirty="0" smtClean="0">
                <a:cs typeface="Arial" panose="020B0604020202020204" pitchFamily="34" charset="0"/>
              </a:rPr>
              <a:t>peer /Group supervision 	</a:t>
            </a:r>
            <a:endParaRPr lang="en-US" dirty="0">
              <a:cs typeface="Arial" panose="020B0604020202020204" pitchFamily="34" charset="0"/>
            </a:endParaRPr>
          </a:p>
        </p:txBody>
      </p:sp>
      <p:sp>
        <p:nvSpPr>
          <p:cNvPr id="3" name="Content Placeholder 2"/>
          <p:cNvSpPr>
            <a:spLocks noGrp="1"/>
          </p:cNvSpPr>
          <p:nvPr>
            <p:ph idx="1"/>
          </p:nvPr>
        </p:nvSpPr>
        <p:spPr>
          <a:xfrm>
            <a:off x="6989233" y="594078"/>
            <a:ext cx="4478866" cy="5053469"/>
          </a:xfrm>
        </p:spPr>
        <p:txBody>
          <a:bodyPr/>
          <a:lstStyle/>
          <a:p>
            <a:pPr marL="0">
              <a:buFont typeface="Arial" pitchFamily="34" charset="0"/>
              <a:buChar char="•"/>
            </a:pPr>
            <a:endParaRPr lang="en-US" sz="2400" dirty="0" smtClean="0">
              <a:solidFill>
                <a:schemeClr val="tx1"/>
              </a:solidFill>
              <a:cs typeface="Arial" panose="020B0604020202020204" pitchFamily="34" charset="0"/>
            </a:endParaRPr>
          </a:p>
          <a:p>
            <a:pPr marL="0">
              <a:buFont typeface="Arial" pitchFamily="34" charset="0"/>
              <a:buChar char="•"/>
            </a:pPr>
            <a:r>
              <a:rPr lang="en-US" sz="2400" dirty="0" smtClean="0">
                <a:solidFill>
                  <a:schemeClr val="tx1"/>
                </a:solidFill>
                <a:cs typeface="Arial" panose="020B0604020202020204" pitchFamily="34" charset="0"/>
              </a:rPr>
              <a:t>Break into small groups of no more than 5 people </a:t>
            </a:r>
            <a:r>
              <a:rPr lang="en-US" sz="2400" dirty="0">
                <a:solidFill>
                  <a:schemeClr val="tx1"/>
                </a:solidFill>
                <a:cs typeface="Arial" panose="020B0604020202020204" pitchFamily="34" charset="0"/>
              </a:rPr>
              <a:t>and </a:t>
            </a:r>
            <a:r>
              <a:rPr lang="en-US" sz="2400" b="1" dirty="0" smtClean="0">
                <a:solidFill>
                  <a:schemeClr val="tx1"/>
                </a:solidFill>
                <a:cs typeface="Arial" panose="020B0604020202020204" pitchFamily="34" charset="0"/>
              </a:rPr>
              <a:t>discuss what you think is/would be important in group supervision</a:t>
            </a:r>
            <a:r>
              <a:rPr lang="en-US" sz="2400" dirty="0" smtClean="0">
                <a:solidFill>
                  <a:schemeClr val="tx1"/>
                </a:solidFill>
                <a:cs typeface="Arial" panose="020B0604020202020204" pitchFamily="34" charset="0"/>
              </a:rPr>
              <a:t>. Answer the following questions: </a:t>
            </a:r>
          </a:p>
          <a:p>
            <a:pPr marL="0">
              <a:buFont typeface="Arial" pitchFamily="34" charset="0"/>
              <a:buChar char="•"/>
            </a:pPr>
            <a:r>
              <a:rPr lang="en-US" sz="2400" dirty="0" smtClean="0">
                <a:solidFill>
                  <a:schemeClr val="tx1"/>
                </a:solidFill>
                <a:cs typeface="Arial" panose="020B0604020202020204" pitchFamily="34" charset="0"/>
              </a:rPr>
              <a:t>What would contribute to a positive experience in group supervision?</a:t>
            </a:r>
          </a:p>
          <a:p>
            <a:pPr marL="0">
              <a:buFont typeface="Arial" pitchFamily="34" charset="0"/>
              <a:buChar char="•"/>
            </a:pPr>
            <a:r>
              <a:rPr lang="en-US" sz="2400" dirty="0" smtClean="0">
                <a:solidFill>
                  <a:schemeClr val="tx1"/>
                </a:solidFill>
                <a:cs typeface="Arial" panose="020B0604020202020204" pitchFamily="34" charset="0"/>
              </a:rPr>
              <a:t>What do you think should be avoided in group supervision?</a:t>
            </a:r>
            <a:endParaRPr lang="en-US" sz="2400" dirty="0">
              <a:solidFill>
                <a:schemeClr val="tx1"/>
              </a:solidFill>
              <a:cs typeface="Arial" panose="020B0604020202020204" pitchFamily="34" charset="0"/>
            </a:endParaRPr>
          </a:p>
        </p:txBody>
      </p:sp>
    </p:spTree>
    <p:extLst>
      <p:ext uri="{BB962C8B-B14F-4D97-AF65-F5344CB8AC3E}">
        <p14:creationId xmlns:p14="http://schemas.microsoft.com/office/powerpoint/2010/main" xmlns="" val="308509033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putting it all together</a:t>
            </a:r>
            <a:endParaRPr lang="en-US" dirty="0"/>
          </a:p>
        </p:txBody>
      </p:sp>
      <p:sp>
        <p:nvSpPr>
          <p:cNvPr id="3" name="Content Placeholder 2"/>
          <p:cNvSpPr>
            <a:spLocks noGrp="1"/>
          </p:cNvSpPr>
          <p:nvPr>
            <p:ph idx="1"/>
          </p:nvPr>
        </p:nvSpPr>
        <p:spPr>
          <a:xfrm>
            <a:off x="7003269" y="1029220"/>
            <a:ext cx="4478866" cy="5053469"/>
          </a:xfrm>
        </p:spPr>
        <p:txBody>
          <a:bodyPr/>
          <a:lstStyle/>
          <a:p>
            <a:r>
              <a:rPr lang="en-US" sz="2400" dirty="0" smtClean="0"/>
              <a:t>Break into small groups of no more than 5 people. Each group will be assigned one of four methods of supervision. </a:t>
            </a:r>
          </a:p>
          <a:p>
            <a:r>
              <a:rPr lang="en-US" sz="2400" dirty="0" smtClean="0"/>
              <a:t>Role play the assigned method of supervision within your groups and then be prepared to ‘present’ your role play in front of the larger group. </a:t>
            </a:r>
          </a:p>
          <a:p>
            <a:endParaRPr lang="en-US" sz="2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en-US" dirty="0" smtClean="0">
                <a:ea typeface="+mj-ea"/>
                <a:cs typeface="+mj-cs"/>
              </a:rPr>
              <a:t>closing</a:t>
            </a:r>
            <a:endParaRPr lang="en-US" dirty="0">
              <a:ea typeface="+mj-ea"/>
              <a:cs typeface="+mj-cs"/>
            </a:endParaRP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en-US" dirty="0" smtClean="0">
                <a:ea typeface="+mn-ea"/>
                <a:cs typeface="+mn-cs"/>
              </a:rPr>
              <a:t>QUESTIONS?</a:t>
            </a:r>
            <a:endParaRPr lang="en-US" dirty="0">
              <a:ea typeface="+mn-ea"/>
              <a:cs typeface="+mn-cs"/>
            </a:endParaRP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en-US" dirty="0" smtClean="0">
                <a:ea typeface="+mn-ea"/>
                <a:cs typeface="+mn-cs"/>
              </a:rPr>
              <a:t>CONCERNS?</a:t>
            </a:r>
            <a:endParaRPr lang="en-US" dirty="0">
              <a:ea typeface="+mn-ea"/>
              <a:cs typeface="+mn-cs"/>
            </a:endParaRP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en-US" dirty="0" smtClean="0">
                <a:ea typeface="+mn-ea"/>
                <a:cs typeface="+mn-cs"/>
              </a:rPr>
              <a:t>REFLECTIONS?</a:t>
            </a:r>
            <a:endParaRPr lang="en-US" dirty="0">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38100">
            <a:solidFill>
              <a:srgbClr val="002060"/>
            </a:solidFill>
          </a:ln>
        </p:spPr>
        <p:txBody>
          <a:bodyPr/>
          <a:lstStyle/>
          <a:p>
            <a:r>
              <a:rPr lang="en-US" dirty="0" smtClean="0"/>
              <a:t>objectives</a:t>
            </a:r>
            <a:endParaRPr lang="en-US" dirty="0"/>
          </a:p>
        </p:txBody>
      </p:sp>
      <p:sp>
        <p:nvSpPr>
          <p:cNvPr id="3" name="Content Placeholder 2"/>
          <p:cNvSpPr>
            <a:spLocks noGrp="1"/>
          </p:cNvSpPr>
          <p:nvPr>
            <p:ph idx="1"/>
          </p:nvPr>
        </p:nvSpPr>
        <p:spPr>
          <a:xfrm>
            <a:off x="7051396" y="1053285"/>
            <a:ext cx="4478866" cy="5053469"/>
          </a:xfrm>
        </p:spPr>
        <p:txBody>
          <a:bodyPr/>
          <a:lstStyle/>
          <a:p>
            <a:r>
              <a:rPr lang="en-US" sz="2400" dirty="0" smtClean="0"/>
              <a:t>Gain a foundational knowledge of the purpose and function of supervision. </a:t>
            </a:r>
          </a:p>
          <a:p>
            <a:r>
              <a:rPr lang="en-US" sz="2400" dirty="0" smtClean="0"/>
              <a:t>Understand how to utilize various supervisory tools to evaluate performance. </a:t>
            </a:r>
          </a:p>
          <a:p>
            <a:r>
              <a:rPr lang="en-US" sz="2400" dirty="0" smtClean="0"/>
              <a:t> Describe the different ways in which supervision can be conducted. </a:t>
            </a:r>
          </a:p>
          <a:p>
            <a:endParaRPr lang="en-US"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dirty="0" smtClean="0">
                <a:cs typeface="Arial" panose="020B0604020202020204" pitchFamily="34" charset="0"/>
              </a:rPr>
              <a:t>What is supervision?</a:t>
            </a:r>
            <a:endParaRPr lang="en-US" dirty="0">
              <a:cs typeface="Arial" panose="020B0604020202020204" pitchFamily="34" charset="0"/>
            </a:endParaRPr>
          </a:p>
        </p:txBody>
      </p:sp>
      <p:sp>
        <p:nvSpPr>
          <p:cNvPr id="3" name="Content Placeholder 2"/>
          <p:cNvSpPr>
            <a:spLocks noGrp="1"/>
          </p:cNvSpPr>
          <p:nvPr>
            <p:ph idx="1"/>
          </p:nvPr>
        </p:nvSpPr>
        <p:spPr>
          <a:xfrm>
            <a:off x="890337" y="2286000"/>
            <a:ext cx="9853863" cy="4022725"/>
          </a:xfrm>
        </p:spPr>
        <p:txBody>
          <a:bodyPr>
            <a:normAutofit fontScale="92500"/>
          </a:bodyPr>
          <a:lstStyle/>
          <a:p>
            <a:pPr indent="-457200">
              <a:buNone/>
            </a:pPr>
            <a:r>
              <a:rPr lang="en-US" sz="2400" b="1" dirty="0" smtClean="0">
                <a:solidFill>
                  <a:schemeClr val="tx1"/>
                </a:solidFill>
                <a:cs typeface="Arial" panose="020B0604020202020204" pitchFamily="34" charset="0"/>
              </a:rPr>
              <a:t>Supervision is the ongoing, regular meeting of a supervisor and a supervisee to assess and monitor skills and practice in a supportive manner.</a:t>
            </a:r>
          </a:p>
          <a:p>
            <a:pPr indent="-457200"/>
            <a:endParaRPr lang="en-US" sz="2400" dirty="0">
              <a:solidFill>
                <a:schemeClr val="tx1"/>
              </a:solidFill>
              <a:cs typeface="Arial" panose="020B0604020202020204" pitchFamily="34" charset="0"/>
            </a:endParaRPr>
          </a:p>
          <a:p>
            <a:pPr indent="-457200">
              <a:buNone/>
            </a:pPr>
            <a:r>
              <a:rPr lang="en-US" sz="2400" b="1" dirty="0" smtClean="0">
                <a:solidFill>
                  <a:schemeClr val="tx1"/>
                </a:solidFill>
                <a:cs typeface="Arial" panose="020B0604020202020204" pitchFamily="34" charset="0"/>
              </a:rPr>
              <a:t>Role of the supervisor</a:t>
            </a:r>
            <a:r>
              <a:rPr lang="en-US" sz="2400" dirty="0" smtClean="0">
                <a:solidFill>
                  <a:schemeClr val="tx1"/>
                </a:solidFill>
                <a:cs typeface="Arial" panose="020B0604020202020204" pitchFamily="34" charset="0"/>
              </a:rPr>
              <a:t>: </a:t>
            </a:r>
          </a:p>
          <a:p>
            <a:pPr indent="-457200">
              <a:buClr>
                <a:schemeClr val="accent4">
                  <a:lumMod val="75000"/>
                </a:schemeClr>
              </a:buClr>
              <a:buFont typeface="Arial" panose="020B0604020202020204" pitchFamily="34" charset="0"/>
              <a:buChar char="•"/>
            </a:pPr>
            <a:r>
              <a:rPr lang="en-US" sz="2400" dirty="0" smtClean="0">
                <a:solidFill>
                  <a:schemeClr val="tx1"/>
                </a:solidFill>
                <a:cs typeface="Arial" panose="020B0604020202020204" pitchFamily="34" charset="0"/>
              </a:rPr>
              <a:t>Provide support, advice, direction and quality oversight to case management services </a:t>
            </a:r>
          </a:p>
          <a:p>
            <a:pPr indent="-457200">
              <a:buClr>
                <a:schemeClr val="accent4">
                  <a:lumMod val="75000"/>
                </a:schemeClr>
              </a:buClr>
              <a:buFont typeface="Arial" panose="020B0604020202020204" pitchFamily="34" charset="0"/>
              <a:buChar char="•"/>
            </a:pPr>
            <a:r>
              <a:rPr lang="en-US" sz="2400" dirty="0" smtClean="0">
                <a:solidFill>
                  <a:schemeClr val="tx1"/>
                </a:solidFill>
                <a:cs typeface="Arial" panose="020B0604020202020204" pitchFamily="34" charset="0"/>
              </a:rPr>
              <a:t>Ensure staff are trained and prepared for their caseworker role</a:t>
            </a:r>
          </a:p>
          <a:p>
            <a:pPr indent="-457200">
              <a:buClr>
                <a:schemeClr val="accent4">
                  <a:lumMod val="75000"/>
                </a:schemeClr>
              </a:buClr>
              <a:buFont typeface="Arial" panose="020B0604020202020204" pitchFamily="34" charset="0"/>
              <a:buChar char="•"/>
            </a:pPr>
            <a:r>
              <a:rPr lang="en-US" sz="2400" dirty="0" smtClean="0">
                <a:solidFill>
                  <a:schemeClr val="tx1"/>
                </a:solidFill>
                <a:cs typeface="Arial" panose="020B0604020202020204" pitchFamily="34" charset="0"/>
              </a:rPr>
              <a:t>Be on-hand for consultation in emergency situations </a:t>
            </a:r>
          </a:p>
          <a:p>
            <a:pPr marL="0" indent="-457200">
              <a:buNone/>
            </a:pPr>
            <a:endParaRPr lang="en-US" sz="2400" dirty="0" smtClean="0">
              <a:solidFill>
                <a:schemeClr val="tx1"/>
              </a:solidFill>
              <a:cs typeface="Arial" panose="020B0604020202020204" pitchFamily="34" charset="0"/>
            </a:endParaRPr>
          </a:p>
        </p:txBody>
      </p:sp>
    </p:spTree>
    <p:extLst>
      <p:ext uri="{BB962C8B-B14F-4D97-AF65-F5344CB8AC3E}">
        <p14:creationId xmlns:p14="http://schemas.microsoft.com/office/powerpoint/2010/main" xmlns="" val="41734963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Arial" panose="020B0604020202020204" pitchFamily="34" charset="0"/>
              </a:rPr>
              <a:t>Supervision:  three functions</a:t>
            </a:r>
            <a:endParaRPr lang="en-US" dirty="0">
              <a:cs typeface="Arial" panose="020B0604020202020204" pitchFamily="34" charset="0"/>
            </a:endParaRPr>
          </a:p>
        </p:txBody>
      </p:sp>
      <p:sp>
        <p:nvSpPr>
          <p:cNvPr id="3" name="Content Placeholder 2"/>
          <p:cNvSpPr>
            <a:spLocks noGrp="1"/>
          </p:cNvSpPr>
          <p:nvPr>
            <p:ph idx="1"/>
          </p:nvPr>
        </p:nvSpPr>
        <p:spPr/>
        <p:txBody>
          <a:bodyPr>
            <a:noAutofit/>
          </a:bodyPr>
          <a:lstStyle/>
          <a:p>
            <a:pPr>
              <a:spcBef>
                <a:spcPct val="0"/>
              </a:spcBef>
            </a:pPr>
            <a:r>
              <a:rPr lang="en-US" altLang="en-US" sz="2400" b="1" dirty="0">
                <a:solidFill>
                  <a:schemeClr val="tx1"/>
                </a:solidFill>
                <a:ea typeface="ヒラギノ角ゴ Pro W3" pitchFamily="14" charset="-128"/>
              </a:rPr>
              <a:t>Supportive </a:t>
            </a:r>
            <a:r>
              <a:rPr lang="en-US" altLang="en-US" sz="2400" b="1" dirty="0" smtClean="0">
                <a:solidFill>
                  <a:schemeClr val="tx1"/>
                </a:solidFill>
                <a:ea typeface="ヒラギノ角ゴ Pro W3" pitchFamily="14" charset="-128"/>
              </a:rPr>
              <a:t>: </a:t>
            </a:r>
            <a:r>
              <a:rPr lang="en-US" altLang="en-US" sz="2400" dirty="0">
                <a:solidFill>
                  <a:schemeClr val="tx1"/>
                </a:solidFill>
                <a:ea typeface="ヒラギノ角ゴ Pro W3" pitchFamily="14" charset="-128"/>
              </a:rPr>
              <a:t>Support for practical and psychological elements of the caseworker role</a:t>
            </a:r>
          </a:p>
          <a:p>
            <a:pPr>
              <a:spcBef>
                <a:spcPct val="0"/>
              </a:spcBef>
            </a:pPr>
            <a:endParaRPr lang="en-US" altLang="en-US" sz="2400" b="1" dirty="0">
              <a:solidFill>
                <a:schemeClr val="tx1"/>
              </a:solidFill>
              <a:ea typeface="ヒラギノ角ゴ Pro W3" pitchFamily="14" charset="-128"/>
            </a:endParaRPr>
          </a:p>
          <a:p>
            <a:pPr>
              <a:spcBef>
                <a:spcPct val="0"/>
              </a:spcBef>
            </a:pPr>
            <a:r>
              <a:rPr lang="en-US" altLang="en-US" sz="2400" b="1" dirty="0">
                <a:solidFill>
                  <a:schemeClr val="tx1"/>
                </a:solidFill>
                <a:ea typeface="ヒラギノ角ゴ Pro W3" pitchFamily="14" charset="-128"/>
              </a:rPr>
              <a:t>Educational </a:t>
            </a:r>
            <a:r>
              <a:rPr lang="en-US" altLang="en-US" sz="2400" b="1" dirty="0" smtClean="0">
                <a:solidFill>
                  <a:schemeClr val="tx1"/>
                </a:solidFill>
                <a:ea typeface="ヒラギノ角ゴ Pro W3" pitchFamily="14" charset="-128"/>
              </a:rPr>
              <a:t>: </a:t>
            </a:r>
            <a:r>
              <a:rPr lang="en-US" altLang="en-US" sz="2400" dirty="0">
                <a:solidFill>
                  <a:schemeClr val="tx1"/>
                </a:solidFill>
                <a:ea typeface="ヒラギノ角ゴ Pro W3" pitchFamily="14" charset="-128"/>
              </a:rPr>
              <a:t>Encourage reflection and exploration of the work and develop new insights, perceptions, and ways of working</a:t>
            </a:r>
          </a:p>
          <a:p>
            <a:pPr>
              <a:spcBef>
                <a:spcPct val="0"/>
              </a:spcBef>
            </a:pPr>
            <a:endParaRPr lang="en-US" altLang="en-US" sz="2400" b="1" dirty="0">
              <a:solidFill>
                <a:schemeClr val="tx1"/>
              </a:solidFill>
              <a:ea typeface="ヒラギノ角ゴ Pro W3" pitchFamily="14" charset="-128"/>
            </a:endParaRPr>
          </a:p>
          <a:p>
            <a:pPr>
              <a:spcBef>
                <a:spcPct val="0"/>
              </a:spcBef>
            </a:pPr>
            <a:r>
              <a:rPr lang="en-US" altLang="en-US" sz="2400" b="1" dirty="0">
                <a:solidFill>
                  <a:schemeClr val="tx1"/>
                </a:solidFill>
                <a:ea typeface="ヒラギノ角ゴ Pro W3" pitchFamily="14" charset="-128"/>
              </a:rPr>
              <a:t>Administrative </a:t>
            </a:r>
            <a:r>
              <a:rPr lang="en-US" altLang="en-US" sz="2400" b="1" dirty="0" smtClean="0">
                <a:solidFill>
                  <a:schemeClr val="tx1"/>
                </a:solidFill>
                <a:ea typeface="ヒラギノ角ゴ Pro W3" pitchFamily="14" charset="-128"/>
              </a:rPr>
              <a:t>: </a:t>
            </a:r>
            <a:r>
              <a:rPr lang="en-US" altLang="en-US" sz="2400" dirty="0">
                <a:solidFill>
                  <a:schemeClr val="tx1"/>
                </a:solidFill>
                <a:ea typeface="ヒラギノ角ゴ Pro W3" pitchFamily="14" charset="-128"/>
              </a:rPr>
              <a:t>The promotion and maintenance of good standards of work </a:t>
            </a:r>
            <a:r>
              <a:rPr lang="mr-IN" altLang="en-US" sz="2400" dirty="0" smtClean="0">
                <a:solidFill>
                  <a:schemeClr val="tx1"/>
                </a:solidFill>
                <a:ea typeface="ヒラギノ角ゴ Pro W3" pitchFamily="14" charset="-128"/>
              </a:rPr>
              <a:t>–</a:t>
            </a:r>
            <a:r>
              <a:rPr lang="en-US" altLang="en-US" sz="2400" dirty="0" smtClean="0">
                <a:solidFill>
                  <a:schemeClr val="tx1"/>
                </a:solidFill>
                <a:ea typeface="ヒラギノ角ゴ Pro W3" pitchFamily="14" charset="-128"/>
              </a:rPr>
              <a:t> making good practice a standard way of working</a:t>
            </a:r>
          </a:p>
          <a:p>
            <a:pPr>
              <a:spcBef>
                <a:spcPct val="0"/>
              </a:spcBef>
            </a:pPr>
            <a:endParaRPr lang="en-US" altLang="en-US" sz="2400" dirty="0">
              <a:solidFill>
                <a:schemeClr val="tx1"/>
              </a:solidFill>
              <a:ea typeface="ヒラギノ角ゴ Pro W3" pitchFamily="14" charset="-128"/>
            </a:endParaRPr>
          </a:p>
          <a:p>
            <a:pPr>
              <a:spcBef>
                <a:spcPct val="0"/>
              </a:spcBef>
            </a:pPr>
            <a:endParaRPr lang="en-US" altLang="en-US" sz="2400" dirty="0" smtClean="0">
              <a:solidFill>
                <a:schemeClr val="tx1"/>
              </a:solidFill>
              <a:ea typeface="ヒラギノ角ゴ Pro W3" pitchFamily="14" charset="-128"/>
            </a:endParaRPr>
          </a:p>
          <a:p>
            <a:pPr>
              <a:spcBef>
                <a:spcPct val="0"/>
              </a:spcBef>
            </a:pPr>
            <a:endParaRPr lang="en-US" altLang="en-US" sz="2400" dirty="0">
              <a:solidFill>
                <a:schemeClr val="tx1"/>
              </a:solidFill>
              <a:ea typeface="ヒラギノ角ゴ Pro W3" pitchFamily="14" charset="-128"/>
            </a:endParaRPr>
          </a:p>
        </p:txBody>
      </p:sp>
    </p:spTree>
    <p:extLst>
      <p:ext uri="{BB962C8B-B14F-4D97-AF65-F5344CB8AC3E}">
        <p14:creationId xmlns:p14="http://schemas.microsoft.com/office/powerpoint/2010/main" xmlns="" val="17276224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Arial" panose="020B0604020202020204" pitchFamily="34" charset="0"/>
              </a:rPr>
              <a:t>Supervision: purpose</a:t>
            </a:r>
            <a:endParaRPr lang="en-US" dirty="0">
              <a:cs typeface="Arial" panose="020B0604020202020204" pitchFamily="34" charset="0"/>
            </a:endParaRPr>
          </a:p>
        </p:txBody>
      </p:sp>
      <p:sp>
        <p:nvSpPr>
          <p:cNvPr id="3" name="Content Placeholder 2"/>
          <p:cNvSpPr>
            <a:spLocks noGrp="1"/>
          </p:cNvSpPr>
          <p:nvPr>
            <p:ph idx="1"/>
          </p:nvPr>
        </p:nvSpPr>
        <p:spPr>
          <a:xfrm>
            <a:off x="1023937" y="2286000"/>
            <a:ext cx="10453359" cy="4022725"/>
          </a:xfrm>
        </p:spPr>
        <p:txBody>
          <a:bodyPr numCol="1">
            <a:normAutofit fontScale="92500"/>
          </a:bodyPr>
          <a:lstStyle/>
          <a:p>
            <a:pPr indent="-457200">
              <a:buFont typeface="Arial" pitchFamily="34" charset="0"/>
              <a:buChar char="•"/>
            </a:pPr>
            <a:r>
              <a:rPr lang="en-US" dirty="0" smtClean="0">
                <a:solidFill>
                  <a:schemeClr val="tx1"/>
                </a:solidFill>
              </a:rPr>
              <a:t>Ensure that helpers and service providers are able to put knowledge and skills from training into practice</a:t>
            </a:r>
          </a:p>
          <a:p>
            <a:pPr indent="-457200">
              <a:buFont typeface="Arial" pitchFamily="34" charset="0"/>
              <a:buChar char="•"/>
            </a:pPr>
            <a:r>
              <a:rPr lang="en-US" dirty="0" smtClean="0">
                <a:solidFill>
                  <a:schemeClr val="tx1"/>
                </a:solidFill>
              </a:rPr>
              <a:t>Provide staff with the opportunity to discuss their work and receive constructive feedback</a:t>
            </a:r>
          </a:p>
          <a:p>
            <a:pPr indent="-457200">
              <a:buFont typeface="Arial" pitchFamily="34" charset="0"/>
              <a:buChar char="•"/>
            </a:pPr>
            <a:r>
              <a:rPr lang="en-US" dirty="0" smtClean="0">
                <a:solidFill>
                  <a:schemeClr val="tx1"/>
                </a:solidFill>
              </a:rPr>
              <a:t> Provide staff with a forum to debrief—especially important to prevent secondary </a:t>
            </a:r>
            <a:r>
              <a:rPr lang="en-US" dirty="0" err="1" smtClean="0">
                <a:solidFill>
                  <a:schemeClr val="tx1"/>
                </a:solidFill>
              </a:rPr>
              <a:t>traumatization</a:t>
            </a:r>
            <a:endParaRPr lang="en-US" dirty="0" smtClean="0">
              <a:solidFill>
                <a:schemeClr val="tx1"/>
              </a:solidFill>
            </a:endParaRPr>
          </a:p>
          <a:p>
            <a:pPr indent="-457200">
              <a:buFont typeface="Arial" pitchFamily="34" charset="0"/>
              <a:buChar char="•"/>
            </a:pPr>
            <a:r>
              <a:rPr lang="en-US" dirty="0" smtClean="0">
                <a:solidFill>
                  <a:schemeClr val="tx1"/>
                </a:solidFill>
              </a:rPr>
              <a:t>Monitor and manage staff stress</a:t>
            </a:r>
          </a:p>
          <a:p>
            <a:pPr indent="-457200">
              <a:buFont typeface="Arial" pitchFamily="34" charset="0"/>
              <a:buChar char="•"/>
            </a:pPr>
            <a:r>
              <a:rPr lang="en-US" dirty="0" smtClean="0">
                <a:solidFill>
                  <a:schemeClr val="tx1"/>
                </a:solidFill>
              </a:rPr>
              <a:t>Provide an ongoing opportunity for staff to reflect on their personal values, beliefs and behaviors and how these impact their work with survivors.</a:t>
            </a:r>
          </a:p>
          <a:p>
            <a:pPr indent="-457200">
              <a:buFont typeface="Arial" pitchFamily="34" charset="0"/>
              <a:buChar char="•"/>
            </a:pPr>
            <a:r>
              <a:rPr lang="en-US" dirty="0" smtClean="0">
                <a:solidFill>
                  <a:schemeClr val="tx1"/>
                </a:solidFill>
              </a:rPr>
              <a:t>Provide further training opportunities.</a:t>
            </a:r>
            <a:endParaRPr lang="en-US" dirty="0" smtClean="0">
              <a:solidFill>
                <a:schemeClr val="tx1"/>
              </a:solidFill>
              <a:cs typeface="Arial" panose="020B0604020202020204" pitchFamily="34" charset="0"/>
            </a:endParaRPr>
          </a:p>
        </p:txBody>
      </p:sp>
    </p:spTree>
    <p:extLst>
      <p:ext uri="{BB962C8B-B14F-4D97-AF65-F5344CB8AC3E}">
        <p14:creationId xmlns:p14="http://schemas.microsoft.com/office/powerpoint/2010/main" xmlns="" val="21523832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cs typeface="Arial" panose="020B0604020202020204" pitchFamily="34" charset="0"/>
              </a:rPr>
              <a:t> Activity:</a:t>
            </a:r>
            <a:br>
              <a:rPr lang="en-US" dirty="0" smtClean="0">
                <a:cs typeface="Arial" panose="020B0604020202020204" pitchFamily="34" charset="0"/>
              </a:rPr>
            </a:br>
            <a:r>
              <a:rPr lang="en-US" dirty="0" smtClean="0">
                <a:cs typeface="Arial" panose="020B0604020202020204" pitchFamily="34" charset="0"/>
              </a:rPr>
              <a:t>Purpose of supervision</a:t>
            </a:r>
            <a:endParaRPr lang="en-US" dirty="0">
              <a:cs typeface="Arial" panose="020B0604020202020204" pitchFamily="34" charset="0"/>
            </a:endParaRPr>
          </a:p>
        </p:txBody>
      </p:sp>
      <p:sp>
        <p:nvSpPr>
          <p:cNvPr id="3" name="Content Placeholder 2"/>
          <p:cNvSpPr>
            <a:spLocks noGrp="1"/>
          </p:cNvSpPr>
          <p:nvPr>
            <p:ph idx="1"/>
          </p:nvPr>
        </p:nvSpPr>
        <p:spPr/>
        <p:txBody>
          <a:bodyPr>
            <a:normAutofit/>
          </a:bodyPr>
          <a:lstStyle/>
          <a:p>
            <a:pPr marL="0" indent="0">
              <a:buNone/>
            </a:pPr>
            <a:r>
              <a:rPr lang="en-US" sz="2400" dirty="0" smtClean="0">
                <a:solidFill>
                  <a:schemeClr val="tx1"/>
                </a:solidFill>
                <a:cs typeface="Arial" panose="020B0604020202020204" pitchFamily="34" charset="0"/>
              </a:rPr>
              <a:t>Break into small groups of no more than 5 people.  Using the handout </a:t>
            </a:r>
            <a:r>
              <a:rPr lang="en-US" sz="2400" b="1" dirty="0" smtClean="0">
                <a:solidFill>
                  <a:schemeClr val="tx1"/>
                </a:solidFill>
                <a:cs typeface="Arial" panose="020B0604020202020204" pitchFamily="34" charset="0"/>
              </a:rPr>
              <a:t>categorize the 10 foci of supervision</a:t>
            </a:r>
            <a:r>
              <a:rPr lang="en-US" sz="2400" dirty="0" smtClean="0">
                <a:solidFill>
                  <a:schemeClr val="tx1"/>
                </a:solidFill>
                <a:cs typeface="Arial" panose="020B0604020202020204" pitchFamily="34" charset="0"/>
              </a:rPr>
              <a:t> into one or more of the 3 functions of supervision (Supportive, Educational, Administrative). </a:t>
            </a:r>
            <a:endParaRPr lang="en-US" sz="2400" dirty="0">
              <a:solidFill>
                <a:schemeClr val="tx1"/>
              </a:solidFill>
              <a:cs typeface="Arial" panose="020B0604020202020204" pitchFamily="34" charset="0"/>
            </a:endParaRPr>
          </a:p>
        </p:txBody>
      </p:sp>
    </p:spTree>
    <p:extLst>
      <p:ext uri="{BB962C8B-B14F-4D97-AF65-F5344CB8AC3E}">
        <p14:creationId xmlns:p14="http://schemas.microsoft.com/office/powerpoint/2010/main" xmlns="" val="21949647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Arial" panose="020B0604020202020204" pitchFamily="34" charset="0"/>
              </a:rPr>
              <a:t>Purpose</a:t>
            </a:r>
            <a:endParaRPr lang="en-US" dirty="0">
              <a:cs typeface="Arial" panose="020B0604020202020204" pitchFamily="34" charset="0"/>
            </a:endParaRPr>
          </a:p>
        </p:txBody>
      </p:sp>
      <p:sp>
        <p:nvSpPr>
          <p:cNvPr id="3" name="Content Placeholder 2"/>
          <p:cNvSpPr>
            <a:spLocks noGrp="1"/>
          </p:cNvSpPr>
          <p:nvPr>
            <p:ph idx="1"/>
          </p:nvPr>
        </p:nvSpPr>
        <p:spPr>
          <a:xfrm>
            <a:off x="5366084" y="2286000"/>
            <a:ext cx="5378116" cy="4022725"/>
          </a:xfrm>
        </p:spPr>
        <p:txBody>
          <a:bodyPr/>
          <a:lstStyle/>
          <a:p>
            <a:r>
              <a:rPr lang="en-US" dirty="0" smtClean="0">
                <a:cs typeface="Arial" panose="020B0604020202020204" pitchFamily="34" charset="0"/>
              </a:rPr>
              <a:t>Case management is complex and challenging work which requires support</a:t>
            </a:r>
          </a:p>
          <a:p>
            <a:endParaRPr lang="en-US" dirty="0">
              <a:cs typeface="Arial" panose="020B0604020202020204" pitchFamily="34" charset="0"/>
            </a:endParaRPr>
          </a:p>
          <a:p>
            <a:r>
              <a:rPr lang="en-US" altLang="en-US" dirty="0" smtClean="0">
                <a:ea typeface="ヒラギノ角ゴ Pro W3" pitchFamily="14" charset="-128"/>
              </a:rPr>
              <a:t>Shift from an approach based on negatives to an approach focused on solutions and strengths, which </a:t>
            </a:r>
            <a:r>
              <a:rPr lang="en-US" altLang="en-US" dirty="0">
                <a:ea typeface="ヒラギノ角ゴ Pro W3" pitchFamily="14" charset="-128"/>
              </a:rPr>
              <a:t>appreciates </a:t>
            </a:r>
            <a:r>
              <a:rPr lang="en-US" altLang="en-US" dirty="0" smtClean="0">
                <a:ea typeface="ヒラギノ角ゴ Pro W3" pitchFamily="14" charset="-128"/>
              </a:rPr>
              <a:t>the abilities of the client and the caseworker</a:t>
            </a:r>
            <a:endParaRPr lang="en-US" dirty="0">
              <a:cs typeface="Arial" panose="020B0604020202020204" pitchFamily="34" charset="0"/>
            </a:endParaRPr>
          </a:p>
        </p:txBody>
      </p:sp>
      <p:graphicFrame>
        <p:nvGraphicFramePr>
          <p:cNvPr id="4" name="Diagram 3"/>
          <p:cNvGraphicFramePr/>
          <p:nvPr>
            <p:extLst>
              <p:ext uri="{D42A27DB-BD31-4B8C-83A1-F6EECF244321}">
                <p14:modId xmlns:p14="http://schemas.microsoft.com/office/powerpoint/2010/main" xmlns="" val="2512474414"/>
              </p:ext>
            </p:extLst>
          </p:nvPr>
        </p:nvGraphicFramePr>
        <p:xfrm>
          <a:off x="335897" y="1876926"/>
          <a:ext cx="5030187" cy="45238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1310343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222" y="2467785"/>
            <a:ext cx="4769556" cy="1545564"/>
          </a:xfrm>
        </p:spPr>
        <p:txBody>
          <a:bodyPr>
            <a:normAutofit fontScale="90000"/>
          </a:bodyPr>
          <a:lstStyle/>
          <a:p>
            <a:r>
              <a:rPr lang="en-US" dirty="0" smtClean="0">
                <a:cs typeface="Arial" panose="020B0604020202020204" pitchFamily="34" charset="0"/>
              </a:rPr>
              <a:t>Activity: Guiding Principles of supervision</a:t>
            </a:r>
            <a:endParaRPr lang="en-US" dirty="0">
              <a:cs typeface="Arial" panose="020B0604020202020204" pitchFamily="34" charset="0"/>
            </a:endParaRPr>
          </a:p>
        </p:txBody>
      </p:sp>
      <p:sp>
        <p:nvSpPr>
          <p:cNvPr id="3" name="Content Placeholder 2"/>
          <p:cNvSpPr>
            <a:spLocks noGrp="1"/>
          </p:cNvSpPr>
          <p:nvPr>
            <p:ph idx="1"/>
          </p:nvPr>
        </p:nvSpPr>
        <p:spPr/>
        <p:txBody>
          <a:bodyPr>
            <a:normAutofit/>
          </a:bodyPr>
          <a:lstStyle/>
          <a:p>
            <a:r>
              <a:rPr lang="en-US" sz="2800" dirty="0" smtClean="0">
                <a:solidFill>
                  <a:schemeClr val="tx1"/>
                </a:solidFill>
                <a:cs typeface="Arial" panose="020B0604020202020204" pitchFamily="34" charset="0"/>
              </a:rPr>
              <a:t>Break into small groups of no more than 5 people and make a list of at least </a:t>
            </a:r>
            <a:r>
              <a:rPr lang="en-US" sz="2800" b="1" dirty="0">
                <a:solidFill>
                  <a:schemeClr val="tx1"/>
                </a:solidFill>
                <a:cs typeface="Arial" panose="020B0604020202020204" pitchFamily="34" charset="0"/>
              </a:rPr>
              <a:t>3</a:t>
            </a:r>
            <a:r>
              <a:rPr lang="en-US" sz="2800" b="1" dirty="0" smtClean="0">
                <a:solidFill>
                  <a:schemeClr val="tx1"/>
                </a:solidFill>
                <a:cs typeface="Arial" panose="020B0604020202020204" pitchFamily="34" charset="0"/>
              </a:rPr>
              <a:t> guiding principles </a:t>
            </a:r>
            <a:r>
              <a:rPr lang="en-US" sz="2800" dirty="0" smtClean="0">
                <a:solidFill>
                  <a:schemeClr val="tx1"/>
                </a:solidFill>
                <a:cs typeface="Arial" panose="020B0604020202020204" pitchFamily="34" charset="0"/>
              </a:rPr>
              <a:t>that you feel are necessary for positive supervision experiences. </a:t>
            </a:r>
            <a:endParaRPr lang="en-US" sz="2800" dirty="0">
              <a:solidFill>
                <a:schemeClr val="tx1"/>
              </a:solidFill>
              <a:cs typeface="Arial" panose="020B0604020202020204" pitchFamily="34" charset="0"/>
            </a:endParaRPr>
          </a:p>
        </p:txBody>
      </p:sp>
    </p:spTree>
    <p:extLst>
      <p:ext uri="{BB962C8B-B14F-4D97-AF65-F5344CB8AC3E}">
        <p14:creationId xmlns:p14="http://schemas.microsoft.com/office/powerpoint/2010/main" xmlns="" val="83334962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3185</TotalTime>
  <Words>5018</Words>
  <Application>Microsoft Office PowerPoint</Application>
  <PresentationFormat>Custom</PresentationFormat>
  <Paragraphs>423</Paragraphs>
  <Slides>27</Slides>
  <Notes>27</Notes>
  <HiddenSlides>0</HiddenSlides>
  <MMClips>0</MMClips>
  <ScaleCrop>false</ScaleCrop>
  <HeadingPairs>
    <vt:vector size="4" baseType="variant">
      <vt:variant>
        <vt:lpstr>Theme</vt:lpstr>
      </vt:variant>
      <vt:variant>
        <vt:i4>2</vt:i4>
      </vt:variant>
      <vt:variant>
        <vt:lpstr>Slide Titles</vt:lpstr>
      </vt:variant>
      <vt:variant>
        <vt:i4>27</vt:i4>
      </vt:variant>
    </vt:vector>
  </HeadingPairs>
  <TitlesOfParts>
    <vt:vector size="29" baseType="lpstr">
      <vt:lpstr>IRC-Module-Template-V2</vt:lpstr>
      <vt:lpstr>1_IRC-Module-Template-V2</vt:lpstr>
      <vt:lpstr>Slide 1</vt:lpstr>
      <vt:lpstr>Supervision for Survivor-centered Case management</vt:lpstr>
      <vt:lpstr>objectives</vt:lpstr>
      <vt:lpstr>What is supervision?</vt:lpstr>
      <vt:lpstr>Supervision:  three functions</vt:lpstr>
      <vt:lpstr>Supervision: purpose</vt:lpstr>
      <vt:lpstr> Activity: Purpose of supervision</vt:lpstr>
      <vt:lpstr>Purpose</vt:lpstr>
      <vt:lpstr>Activity: Guiding Principles of supervision</vt:lpstr>
      <vt:lpstr>guiding principles </vt:lpstr>
      <vt:lpstr>Supervision tools</vt:lpstr>
      <vt:lpstr>Activity: survivor centred attitude scale </vt:lpstr>
      <vt:lpstr>Activity:  Role play with tools</vt:lpstr>
      <vt:lpstr>Activity: Preparation  </vt:lpstr>
      <vt:lpstr>Case management protocol</vt:lpstr>
      <vt:lpstr>Supervision methods</vt:lpstr>
      <vt:lpstr>Individual supervision – new cases</vt:lpstr>
      <vt:lpstr>Individual supervision – new cases</vt:lpstr>
      <vt:lpstr>Activity: Individual supervision  new cases</vt:lpstr>
      <vt:lpstr>Individual supervision – Ongoing cases</vt:lpstr>
      <vt:lpstr>Case Management quality checklist </vt:lpstr>
      <vt:lpstr>Activity:  Individual supervision ongoing cases </vt:lpstr>
      <vt:lpstr>Case file review</vt:lpstr>
      <vt:lpstr>Peer /Group supervision </vt:lpstr>
      <vt:lpstr>Activity: peer /Group supervision  </vt:lpstr>
      <vt:lpstr>Activity: putting it all together</vt:lpstr>
      <vt:lpstr>closing</vt:lpstr>
    </vt:vector>
  </TitlesOfParts>
  <Company>IRC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Supervision for Survivor-centered Case management</dc:title>
  <dc:creator>Jessica Dalpe</dc:creator>
  <cp:lastModifiedBy>IRCAdmin</cp:lastModifiedBy>
  <cp:revision>91</cp:revision>
  <dcterms:created xsi:type="dcterms:W3CDTF">2016-02-10T17:10:11Z</dcterms:created>
  <dcterms:modified xsi:type="dcterms:W3CDTF">2017-04-25T16:11:18Z</dcterms:modified>
</cp:coreProperties>
</file>